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4"/>
  </p:notesMasterIdLst>
  <p:sldIdLst>
    <p:sldId id="256" r:id="rId3"/>
    <p:sldId id="278" r:id="rId4"/>
    <p:sldId id="275" r:id="rId5"/>
    <p:sldId id="283" r:id="rId6"/>
    <p:sldId id="282" r:id="rId7"/>
    <p:sldId id="285" r:id="rId8"/>
    <p:sldId id="286" r:id="rId9"/>
    <p:sldId id="287" r:id="rId10"/>
    <p:sldId id="280" r:id="rId11"/>
    <p:sldId id="284" r:id="rId12"/>
    <p:sldId id="288" r:id="rId13"/>
    <p:sldId id="281" r:id="rId14"/>
    <p:sldId id="289" r:id="rId15"/>
    <p:sldId id="290" r:id="rId16"/>
    <p:sldId id="291" r:id="rId17"/>
    <p:sldId id="293" r:id="rId18"/>
    <p:sldId id="279" r:id="rId19"/>
    <p:sldId id="294" r:id="rId20"/>
    <p:sldId id="295" r:id="rId21"/>
    <p:sldId id="29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ossley, Elizabeth CSCD:EX" initials="C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25" autoAdjust="0"/>
  </p:normalViewPr>
  <p:slideViewPr>
    <p:cSldViewPr>
      <p:cViewPr varScale="1">
        <p:scale>
          <a:sx n="91" d="100"/>
          <a:sy n="91" d="100"/>
        </p:scale>
        <p:origin x="11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A5A11-B6FD-4348-BA63-5149D27D18CA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EA823-4CF4-47EB-80A2-C2C32D49FC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455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8EA823-4CF4-47EB-80A2-C2C32D49FCA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259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8EA823-4CF4-47EB-80A2-C2C32D49FCA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99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8EA823-4CF4-47EB-80A2-C2C32D49FCA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05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8EA823-4CF4-47EB-80A2-C2C32D49FCA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814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8EA823-4CF4-47EB-80A2-C2C32D49FCA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933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Confirm all info before publishing.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E5D95-EFF1-4F75-BFBF-EFC49360090F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82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5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9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24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BC2E-BCF2-468D-97A1-DDD43602A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3BFC0-9D9E-4352-A488-614B01246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17F29-6AB2-41CD-82AE-D4444908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A6BE6-E481-452D-AC2A-41056F97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83A1-F4EA-48BB-80B9-F5EFEA96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24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96B1-D473-4ADC-97C2-F7F1AC59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0AE0A-78FA-464C-8D5C-DCE242DB6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608D8-0188-4919-9E33-905CB254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012FD-E5A2-4CBF-BAFB-4F4F49CE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FB184-7E1C-48FB-9C23-FCCDE709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96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D5F3-ADC0-4017-BA86-44CE65DD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7EF7B-EA6A-4B9A-8C7D-B403E5CA9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6C082-2325-4253-B86C-B95B527F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2ABED-D9C7-479A-BC28-BFD0C262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5106-3DD6-4150-881A-05C0E21D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2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CB58-445F-4B4C-B91A-26515878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484B-EDD1-40F3-B156-542117BD9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7C79F-BDAA-4ADB-B274-6D361A708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8347-AF8D-4594-8229-A127A83F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71FED-3D36-463E-A33B-7F5F014F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92DA3-579D-43C7-8572-B20CAEE6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31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599E-937C-4FF1-BA13-76860B34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43B34-4F4F-4FB3-AFEA-CDF294C42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D77F3-2A5F-4E39-B185-BE51FC542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7E053-F7D9-4DE3-861D-083C150F0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484FE-09DD-494E-AFCE-68554E76B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E6869-4D56-42F0-AEA3-696DB673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446E0A-09C1-46B9-B316-BD1B5E7A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91260-9E4C-4ADC-8458-CACA7168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41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09E9-BBBD-4146-BCA3-5E37A9880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E1153-E28E-45DE-9807-E0ADD8FE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3BA40-0007-4A19-BC1F-6B5FFEB2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F77A2-1324-4702-9F62-3495532A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7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E886E-4861-4CCA-8E73-F38B9A5C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2CE4A-B11E-40D4-BC89-9DD99851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E6D1-1F85-4029-835A-B95A665E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42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67F3-67A8-40B9-90DC-3905B7F1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42AE-32DC-451C-B8B3-959896BCE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BADC3-1FEF-4FAD-B397-80F472D2C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DF918-30F0-4C8E-B826-F105600C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646ED-721E-4AB2-A6E2-EF758ED4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E877B-EB40-4541-9CED-434D744D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4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3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89307-2003-45C8-9344-977D7643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EBB80-831D-4296-AA0C-8F7600C94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3DE36-B939-44E0-83B1-AD41DB257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98FA6-BC0B-4384-B07F-C232D45E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D9CA3-1465-490D-9CFF-5308074D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A3C56-3B16-4AB2-82FE-CB7173C7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11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4B38-D29A-41F4-8E84-98531F35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574FF-119B-4305-9F45-CC0C76B2B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1BF34-6D7F-4116-88A7-01FDE2CA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7F618-2306-4104-AC6C-61A3B197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1CE14-6FE7-4F50-9515-DFD5C23A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7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C85D5-3350-4A97-B369-5F5D2EF7A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72B4E-C3EE-41F9-ACBD-A40D31209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6351A-2458-4EBE-9CAD-80F0109C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17E8D-4A66-4380-B076-BB70246C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BC58-B641-479D-97FB-8C9587259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8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4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9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32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2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7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B9A3-053C-400B-92D4-5D68E0021B0E}" type="datetimeFigureOut">
              <a:rPr lang="en-CA" smtClean="0"/>
              <a:t>2020-06-04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1CF86-307F-4E6E-9DB3-7B6F0EFA7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3B90-BDBD-4E52-B9CB-F502336D8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D47D-32C6-40ED-9F71-575884293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D54F-B2C3-4416-8E8B-27C7D790290E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45509-1B70-4502-8E93-3713EBA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6EAC0-0BFE-4A9C-8EB8-670DC0D43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2AC-D352-4F7B-B144-394100ACC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1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training.localgovernmentinformationsystem.gov.bc.ca/lgistraining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infra@gov.bc.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GIS.AccessRequest@gov.bc.ca" TargetMode="External"/><Relationship Id="rId5" Type="http://schemas.openxmlformats.org/officeDocument/2006/relationships/hyperlink" Target="https://www.localgovernmentinformationsystem.gov.bc.ca/EXT/default.aspx" TargetMode="Externa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Planning Grant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Process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>
                <a:solidFill>
                  <a:schemeClr val="bg1"/>
                </a:solidFill>
              </a:rPr>
              <a:t>Submit an </a:t>
            </a:r>
            <a:r>
              <a:rPr lang="en-US" sz="4800" dirty="0">
                <a:solidFill>
                  <a:schemeClr val="bg1"/>
                </a:solidFill>
              </a:rPr>
              <a:t>Application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8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E1C3C9-5302-47F1-9EE1-DED0FAD7D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1247274"/>
            <a:ext cx="6146369" cy="1358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1176EF-71FF-4BFE-BFCC-7BAB5E0110AA}"/>
              </a:ext>
            </a:extLst>
          </p:cNvPr>
          <p:cNvSpPr txBox="1"/>
          <p:nvPr/>
        </p:nvSpPr>
        <p:spPr>
          <a:xfrm>
            <a:off x="289920" y="474901"/>
            <a:ext cx="4725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the application continued . . .</a:t>
            </a:r>
          </a:p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70DE8E-4589-483A-BBBE-7C8D66EC6D5F}"/>
              </a:ext>
            </a:extLst>
          </p:cNvPr>
          <p:cNvSpPr txBox="1"/>
          <p:nvPr/>
        </p:nvSpPr>
        <p:spPr>
          <a:xfrm>
            <a:off x="407368" y="908720"/>
            <a:ext cx="4725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 Application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AE451-28CB-4856-B69D-805927AA205E}"/>
              </a:ext>
            </a:extLst>
          </p:cNvPr>
          <p:cNvSpPr txBox="1"/>
          <p:nvPr/>
        </p:nvSpPr>
        <p:spPr>
          <a:xfrm>
            <a:off x="407368" y="2996952"/>
            <a:ext cx="11377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You will see a pop-up message.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to cancel the application.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to return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page.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96CF9B-6F7B-4D3E-9D4A-EA782A68D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89" y="3573016"/>
            <a:ext cx="621342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30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C60F5D-80A9-4742-B93D-B0B4BFAB885A}"/>
              </a:ext>
            </a:extLst>
          </p:cNvPr>
          <p:cNvSpPr txBox="1"/>
          <p:nvPr/>
        </p:nvSpPr>
        <p:spPr>
          <a:xfrm>
            <a:off x="289920" y="474901"/>
            <a:ext cx="4725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the application continued . . .</a:t>
            </a:r>
          </a:p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AE543E-D85D-4339-938F-B8C883F9EC25}"/>
              </a:ext>
            </a:extLst>
          </p:cNvPr>
          <p:cNvSpPr txBox="1"/>
          <p:nvPr/>
        </p:nvSpPr>
        <p:spPr>
          <a:xfrm>
            <a:off x="289920" y="764704"/>
            <a:ext cx="11494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If you choose to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pop-up you will be returned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page. Notice the application you created is in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Cancelled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status.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53B5A7-B15C-497D-892A-3241AD241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21" y="1731060"/>
            <a:ext cx="11494712" cy="3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5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9FDB4B-16EC-4475-A759-6A0537342BEB}"/>
              </a:ext>
            </a:extLst>
          </p:cNvPr>
          <p:cNvSpPr txBox="1"/>
          <p:nvPr/>
        </p:nvSpPr>
        <p:spPr>
          <a:xfrm>
            <a:off x="191344" y="404664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</a:t>
            </a: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FA2E1-E970-4277-BA41-1257615993E3}"/>
              </a:ext>
            </a:extLst>
          </p:cNvPr>
          <p:cNvSpPr txBox="1"/>
          <p:nvPr/>
        </p:nvSpPr>
        <p:spPr>
          <a:xfrm>
            <a:off x="238366" y="703244"/>
            <a:ext cx="932178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This option allows you to save all your changes and return to complete the application at a later date. </a:t>
            </a:r>
          </a:p>
          <a:p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D755FA-CEAA-4348-B80B-7B1950816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082" y="1344478"/>
            <a:ext cx="7409836" cy="488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0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87B4C7-710F-4B08-857C-3533DB20234E}"/>
              </a:ext>
            </a:extLst>
          </p:cNvPr>
          <p:cNvSpPr txBox="1"/>
          <p:nvPr/>
        </p:nvSpPr>
        <p:spPr>
          <a:xfrm>
            <a:off x="217912" y="474901"/>
            <a:ext cx="4725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2C0F09-E0CB-48DB-A940-349E7DC3D4D6}"/>
              </a:ext>
            </a:extLst>
          </p:cNvPr>
          <p:cNvSpPr txBox="1"/>
          <p:nvPr/>
        </p:nvSpPr>
        <p:spPr>
          <a:xfrm>
            <a:off x="263352" y="836712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AA375C-7AEE-4373-ADC9-8835AB651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636" y="1276450"/>
            <a:ext cx="7512728" cy="495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5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D2F50-A72F-4A32-AC0B-743668578431}"/>
              </a:ext>
            </a:extLst>
          </p:cNvPr>
          <p:cNvSpPr txBox="1"/>
          <p:nvPr/>
        </p:nvSpPr>
        <p:spPr>
          <a:xfrm>
            <a:off x="217912" y="474901"/>
            <a:ext cx="4725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2648D6-0697-444E-8A5F-BEC548C3092F}"/>
              </a:ext>
            </a:extLst>
          </p:cNvPr>
          <p:cNvSpPr txBox="1"/>
          <p:nvPr/>
        </p:nvSpPr>
        <p:spPr>
          <a:xfrm>
            <a:off x="263352" y="764704"/>
            <a:ext cx="626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After clicking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you should see this success message.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BED755-6976-4D1A-9C2D-5A74E956C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784" y="1440643"/>
            <a:ext cx="3888432" cy="176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8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48C0F1-0561-4BFB-B529-AB73151B9C8D}"/>
              </a:ext>
            </a:extLst>
          </p:cNvPr>
          <p:cNvSpPr txBox="1"/>
          <p:nvPr/>
        </p:nvSpPr>
        <p:spPr>
          <a:xfrm>
            <a:off x="217912" y="474901"/>
            <a:ext cx="4725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continued . . .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9E3B52-9779-4518-8470-84631831930B}"/>
              </a:ext>
            </a:extLst>
          </p:cNvPr>
          <p:cNvSpPr txBox="1"/>
          <p:nvPr/>
        </p:nvSpPr>
        <p:spPr>
          <a:xfrm>
            <a:off x="263352" y="764704"/>
            <a:ext cx="626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8DCBAB-FFF3-49D4-96F1-4B54AAD2A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3" y="1628800"/>
            <a:ext cx="11082734" cy="223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6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C60F5D-80A9-4742-B93D-B0B4BFAB885A}"/>
              </a:ext>
            </a:extLst>
          </p:cNvPr>
          <p:cNvSpPr txBox="1"/>
          <p:nvPr/>
        </p:nvSpPr>
        <p:spPr>
          <a:xfrm>
            <a:off x="289920" y="474901"/>
            <a:ext cx="4725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then close continued . . .</a:t>
            </a:r>
          </a:p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AE543E-D85D-4339-938F-B8C883F9EC25}"/>
              </a:ext>
            </a:extLst>
          </p:cNvPr>
          <p:cNvSpPr txBox="1"/>
          <p:nvPr/>
        </p:nvSpPr>
        <p:spPr>
          <a:xfrm>
            <a:off x="289920" y="764704"/>
            <a:ext cx="11494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When you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you will be returned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page. Notice the application you created is in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 Incomplete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status.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F98A11-D02D-4643-8027-B8566CC13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660434"/>
            <a:ext cx="11581866" cy="392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0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A04440-7595-404E-AD90-7C1AD05D0DE1}"/>
              </a:ext>
            </a:extLst>
          </p:cNvPr>
          <p:cNvSpPr txBox="1"/>
          <p:nvPr/>
        </p:nvSpPr>
        <p:spPr>
          <a:xfrm>
            <a:off x="248605" y="509191"/>
            <a:ext cx="9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the application </a:t>
            </a:r>
          </a:p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C523E2-4EAA-492C-884B-54F019658C81}"/>
              </a:ext>
            </a:extLst>
          </p:cNvPr>
          <p:cNvSpPr txBox="1"/>
          <p:nvPr/>
        </p:nvSpPr>
        <p:spPr>
          <a:xfrm>
            <a:off x="263352" y="910461"/>
            <a:ext cx="1123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This option allows you to agree to the statement on the </a:t>
            </a:r>
            <a:r>
              <a:rPr lang="en-CA" sz="1600" b="1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en-CA" sz="1600"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and submit your application to the Ministry.*</a:t>
            </a:r>
            <a:endParaRPr lang="en-CA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B41897-9162-4730-A1A4-2F4CF6E68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1484784"/>
            <a:ext cx="6010386" cy="39604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83AE5D-03FC-4920-8EB3-BDD8908DD14A}"/>
              </a:ext>
            </a:extLst>
          </p:cNvPr>
          <p:cNvSpPr txBox="1"/>
          <p:nvPr/>
        </p:nvSpPr>
        <p:spPr>
          <a:xfrm>
            <a:off x="263352" y="5733256"/>
            <a:ext cx="11449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ighlight>
                  <a:srgbClr val="FFFF00"/>
                </a:highlight>
              </a:rPr>
              <a:t>*Note: The date you submit your application becomes the first eligible cost date. </a:t>
            </a:r>
            <a:r>
              <a:rPr lang="en-US" dirty="0">
                <a:highlight>
                  <a:srgbClr val="FFFF00"/>
                </a:highlight>
              </a:rPr>
              <a:t>Once your claim is submitted, the form can no longer be edited. If edits are required, please contact the Ministry.</a:t>
            </a:r>
            <a:endParaRPr lang="en-CA" dirty="0">
              <a:highlight>
                <a:srgbClr val="FFFF00"/>
              </a:highlight>
            </a:endParaRPr>
          </a:p>
          <a:p>
            <a:endParaRPr lang="en-CA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130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476487-B026-42B5-85AC-0DAF5F44F4CC}"/>
              </a:ext>
            </a:extLst>
          </p:cNvPr>
          <p:cNvSpPr txBox="1"/>
          <p:nvPr/>
        </p:nvSpPr>
        <p:spPr>
          <a:xfrm>
            <a:off x="248605" y="509191"/>
            <a:ext cx="9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the application continued . . . 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212129-18E8-4059-A85B-365FC42B8D55}"/>
              </a:ext>
            </a:extLst>
          </p:cNvPr>
          <p:cNvSpPr txBox="1"/>
          <p:nvPr/>
        </p:nvSpPr>
        <p:spPr>
          <a:xfrm>
            <a:off x="263352" y="910461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, then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Agree and Submit Application</a:t>
            </a:r>
            <a:endParaRPr lang="en-CA" sz="1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6B3B3B-1AF5-4063-8686-8B706E026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453351"/>
            <a:ext cx="7234814" cy="15883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6AAD0C-61A7-42ED-BBED-A1CC779F85E3}"/>
              </a:ext>
            </a:extLst>
          </p:cNvPr>
          <p:cNvSpPr txBox="1"/>
          <p:nvPr/>
        </p:nvSpPr>
        <p:spPr>
          <a:xfrm>
            <a:off x="263352" y="3284984"/>
            <a:ext cx="723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Once you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Agree and Submit Application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you will see this message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8F4599-8CF3-4AFE-A323-4F2398C9E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3789040"/>
            <a:ext cx="514307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3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6F771B-BCED-4717-A24A-EFFB081A56A8}"/>
              </a:ext>
            </a:extLst>
          </p:cNvPr>
          <p:cNvSpPr txBox="1"/>
          <p:nvPr/>
        </p:nvSpPr>
        <p:spPr>
          <a:xfrm>
            <a:off x="248605" y="509191"/>
            <a:ext cx="9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the application continued . . . 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80833B-912D-4F68-A1AD-70B5BF38AC09}"/>
              </a:ext>
            </a:extLst>
          </p:cNvPr>
          <p:cNvSpPr txBox="1"/>
          <p:nvPr/>
        </p:nvSpPr>
        <p:spPr>
          <a:xfrm>
            <a:off x="248605" y="94007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in the message box and you will see this success message.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F87FA6-C92C-488D-BD19-1ABA5C98E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828564"/>
            <a:ext cx="6609083" cy="320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0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59CD1F-4DAA-47F3-B794-290F9085B6D5}"/>
              </a:ext>
            </a:extLst>
          </p:cNvPr>
          <p:cNvSpPr txBox="1"/>
          <p:nvPr/>
        </p:nvSpPr>
        <p:spPr>
          <a:xfrm>
            <a:off x="263352" y="842228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guide will teach you how to submit an Infrastructure Planning Grant Application. You will need to have created and completed an application in order to follow this guide.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Please see the Viewing an Infrastructure Planning Grant Application PowerPoint on the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LGIS Training site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if you don’t know how to open an application.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DDA45-2A30-4AF3-8531-13C5C31760A3}"/>
              </a:ext>
            </a:extLst>
          </p:cNvPr>
          <p:cNvSpPr txBox="1"/>
          <p:nvPr/>
        </p:nvSpPr>
        <p:spPr>
          <a:xfrm>
            <a:off x="263352" y="464367"/>
            <a:ext cx="532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an Infrastructure Planning Grant Application </a:t>
            </a:r>
            <a:endParaRPr lang="en-CA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B10D3D-00B2-4082-9F25-38EF89F8B5D2}"/>
              </a:ext>
            </a:extLst>
          </p:cNvPr>
          <p:cNvSpPr txBox="1"/>
          <p:nvPr/>
        </p:nvSpPr>
        <p:spPr>
          <a:xfrm>
            <a:off x="335359" y="5949280"/>
            <a:ext cx="734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*Note: LGIS is best viewed using Internet Explorer 11 with add-ons disabled.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6126EC-E97D-4501-9F1D-77E805192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760328"/>
            <a:ext cx="5976664" cy="397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F95E0-2CE0-494B-8CA2-0A97BA45A82B}"/>
              </a:ext>
            </a:extLst>
          </p:cNvPr>
          <p:cNvSpPr txBox="1"/>
          <p:nvPr/>
        </p:nvSpPr>
        <p:spPr>
          <a:xfrm>
            <a:off x="248605" y="509191"/>
            <a:ext cx="9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and submit the application continued . . . 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460877-ECE2-4DC2-A976-D1CC6A8DD6C9}"/>
              </a:ext>
            </a:extLst>
          </p:cNvPr>
          <p:cNvSpPr txBox="1"/>
          <p:nvPr/>
        </p:nvSpPr>
        <p:spPr>
          <a:xfrm>
            <a:off x="248605" y="940078"/>
            <a:ext cx="11694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in the message box and you will be returned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page. Notice your application is in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status.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8DD7E5-DEE5-4A1B-B719-A7C7479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9" y="2017296"/>
            <a:ext cx="11568391" cy="198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A4FD99-E8E2-4C8C-B484-9394A647A4A3}"/>
              </a:ext>
            </a:extLst>
          </p:cNvPr>
          <p:cNvSpPr/>
          <p:nvPr/>
        </p:nvSpPr>
        <p:spPr>
          <a:xfrm>
            <a:off x="3023616" y="3651248"/>
            <a:ext cx="6217920" cy="245694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ED5FC1-D1F7-44E8-A00F-EA6EE1056082}"/>
              </a:ext>
            </a:extLst>
          </p:cNvPr>
          <p:cNvSpPr/>
          <p:nvPr/>
        </p:nvSpPr>
        <p:spPr>
          <a:xfrm>
            <a:off x="1840992" y="2438400"/>
            <a:ext cx="8680704" cy="3072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21F756-562C-4477-A14C-D63EEF7B4BEB}"/>
              </a:ext>
            </a:extLst>
          </p:cNvPr>
          <p:cNvSpPr txBox="1">
            <a:spLocks/>
          </p:cNvSpPr>
          <p:nvPr/>
        </p:nvSpPr>
        <p:spPr>
          <a:xfrm>
            <a:off x="1742312" y="2420888"/>
            <a:ext cx="8746176" cy="3672408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noAutofit/>
            <a:scene3d>
              <a:camera prst="orthographicFront"/>
              <a:lightRig rig="balanced" dir="t">
                <a:rot lat="0" lon="0" rev="6600000"/>
              </a:lightRig>
            </a:scene3d>
            <a:sp3d extrusionH="107950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0" kern="1200" cap="none" spc="0">
                <a:ln>
                  <a:noFill/>
                </a:ln>
                <a:solidFill>
                  <a:srgbClr val="FDB913"/>
                </a:solidFill>
                <a:effectLst>
                  <a:outerShdw blurRad="50800" dist="50800" dir="2460000" algn="ctr" rotWithShape="0">
                    <a:schemeClr val="tx1"/>
                  </a:outerShdw>
                </a:effectLst>
                <a:latin typeface="Myriad Web Pro Condensed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Myriad Web Pro Condensed" pitchFamily="34" charset="0"/>
                <a:ea typeface="+mj-ea"/>
                <a:cs typeface="+mj-cs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LGIS Website :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https://www.localgovernmentinformationsystem.gov.bc.ca/EXT/default.aspx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access and technical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953-3008*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LGIS.AccessRequest@gov.bc.ca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program and claim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</a:t>
            </a: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387-4060*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infra@gov.bc.ca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*Please allow response time of up to 2 business days.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1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3352" y="620688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 your application form open; click on 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Submission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Complete required fields.*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BD120B-7A50-489A-BEFB-BE088B3BB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1177792"/>
            <a:ext cx="6773197" cy="45024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BF22EB-F5EF-41CC-835F-E356222EE270}"/>
              </a:ext>
            </a:extLst>
          </p:cNvPr>
          <p:cNvSpPr txBox="1"/>
          <p:nvPr/>
        </p:nvSpPr>
        <p:spPr>
          <a:xfrm>
            <a:off x="407368" y="5949280"/>
            <a:ext cx="806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ighlight>
                  <a:srgbClr val="FFFF00"/>
                </a:highlight>
              </a:rPr>
              <a:t>*Note: The date you submit your application becomes the first eligible cost date.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80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F43E8F-EC78-4167-8E17-F2BB2F24B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866784"/>
            <a:ext cx="8352928" cy="55040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198B17-38A4-4947-A08D-FF1A66DA1FF2}"/>
              </a:ext>
            </a:extLst>
          </p:cNvPr>
          <p:cNvSpPr txBox="1"/>
          <p:nvPr/>
        </p:nvSpPr>
        <p:spPr>
          <a:xfrm>
            <a:off x="263352" y="476672"/>
            <a:ext cx="1152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After filling out the required fields you will notice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button is now enabled. Also,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button now says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</a:p>
        </p:txBody>
      </p:sp>
    </p:spTree>
    <p:extLst>
      <p:ext uri="{BB962C8B-B14F-4D97-AF65-F5344CB8AC3E}">
        <p14:creationId xmlns:p14="http://schemas.microsoft.com/office/powerpoint/2010/main" val="245022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736FB4-AC6D-4FDB-BA35-5883B905833B}"/>
              </a:ext>
            </a:extLst>
          </p:cNvPr>
          <p:cNvSpPr txBox="1"/>
          <p:nvPr/>
        </p:nvSpPr>
        <p:spPr>
          <a:xfrm>
            <a:off x="263352" y="479574"/>
            <a:ext cx="9937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You now have four options: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Cancel your last unsaved changes and return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screen.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Cancel the entire application.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Save then Close the application, allowing you to return to the application and make edits at a later date.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Agree and Submit the application, submitting the application to the Ministry.*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C7F52-2F2D-4067-BDE7-9B98367F59DD}"/>
              </a:ext>
            </a:extLst>
          </p:cNvPr>
          <p:cNvSpPr txBox="1"/>
          <p:nvPr/>
        </p:nvSpPr>
        <p:spPr>
          <a:xfrm>
            <a:off x="263352" y="5970766"/>
            <a:ext cx="11928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*Note: Once your application is submitted, the form can no longer be edited. If edits are required, please contact the Ministry. </a:t>
            </a:r>
            <a:endParaRPr lang="en-CA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74A1F4-7A10-452B-B62F-A33177B4C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478" y="1867101"/>
            <a:ext cx="6085858" cy="401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3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C222B1-34B0-40E4-84CE-7B7A06323157}"/>
              </a:ext>
            </a:extLst>
          </p:cNvPr>
          <p:cNvSpPr txBox="1"/>
          <p:nvPr/>
        </p:nvSpPr>
        <p:spPr>
          <a:xfrm>
            <a:off x="263352" y="476672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unsaved changes and return to the Applications screen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73C6D-9525-4E1B-B173-C7A0987C0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1584337"/>
            <a:ext cx="9145016" cy="46818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C46F9D-552E-4F61-905A-EEAF8B8839E1}"/>
              </a:ext>
            </a:extLst>
          </p:cNvPr>
          <p:cNvSpPr txBox="1"/>
          <p:nvPr/>
        </p:nvSpPr>
        <p:spPr>
          <a:xfrm>
            <a:off x="263352" y="908720"/>
            <a:ext cx="11377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When you click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button you see a warning message.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pop-up to remain on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tab.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pop-up to return to the Applications screen.</a:t>
            </a:r>
          </a:p>
        </p:txBody>
      </p:sp>
    </p:spTree>
    <p:extLst>
      <p:ext uri="{BB962C8B-B14F-4D97-AF65-F5344CB8AC3E}">
        <p14:creationId xmlns:p14="http://schemas.microsoft.com/office/powerpoint/2010/main" val="321900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C307B7-68DA-4AA1-8908-F8BC9F6A6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412776"/>
            <a:ext cx="11737444" cy="36724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AA93EB-0C61-4F15-947C-134EE612A6F2}"/>
              </a:ext>
            </a:extLst>
          </p:cNvPr>
          <p:cNvSpPr txBox="1"/>
          <p:nvPr/>
        </p:nvSpPr>
        <p:spPr>
          <a:xfrm>
            <a:off x="263352" y="476672"/>
            <a:ext cx="1166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If you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warning pop-up you will be returned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screen. Notice the application you created is in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Incomplete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status. </a:t>
            </a:r>
          </a:p>
        </p:txBody>
      </p:sp>
    </p:spTree>
    <p:extLst>
      <p:ext uri="{BB962C8B-B14F-4D97-AF65-F5344CB8AC3E}">
        <p14:creationId xmlns:p14="http://schemas.microsoft.com/office/powerpoint/2010/main" val="323723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03714B-D29D-4B80-9FC3-04A376D9AA92}"/>
              </a:ext>
            </a:extLst>
          </p:cNvPr>
          <p:cNvSpPr txBox="1"/>
          <p:nvPr/>
        </p:nvSpPr>
        <p:spPr>
          <a:xfrm>
            <a:off x="263352" y="476672"/>
            <a:ext cx="11665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If you click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Cancel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in the warning pop-up you will return to the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tab.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AC145D-34BD-4830-B5E2-F0E093009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908720"/>
            <a:ext cx="8195981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A3C4A8-EBD0-4902-9D6F-ABA6DFA3D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1245512"/>
            <a:ext cx="6022104" cy="49197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5F491D-7EEB-4734-BE1D-63CF055D0153}"/>
              </a:ext>
            </a:extLst>
          </p:cNvPr>
          <p:cNvSpPr txBox="1"/>
          <p:nvPr/>
        </p:nvSpPr>
        <p:spPr>
          <a:xfrm>
            <a:off x="289920" y="474901"/>
            <a:ext cx="2565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 the application.</a:t>
            </a:r>
          </a:p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1C3EC0-A66B-4DCC-BEC8-EC72BB7D40A8}"/>
              </a:ext>
            </a:extLst>
          </p:cNvPr>
          <p:cNvSpPr txBox="1"/>
          <p:nvPr/>
        </p:nvSpPr>
        <p:spPr>
          <a:xfrm>
            <a:off x="289920" y="836712"/>
            <a:ext cx="1127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This option will cancel the entire application. You will not be able to return to the application, make edits or submit. </a:t>
            </a:r>
          </a:p>
        </p:txBody>
      </p:sp>
    </p:spTree>
    <p:extLst>
      <p:ext uri="{BB962C8B-B14F-4D97-AF65-F5344CB8AC3E}">
        <p14:creationId xmlns:p14="http://schemas.microsoft.com/office/powerpoint/2010/main" val="386106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664</Words>
  <Application>Microsoft Office PowerPoint</Application>
  <PresentationFormat>Widescreen</PresentationFormat>
  <Paragraphs>67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Myriad Web Pro Condensed</vt:lpstr>
      <vt:lpstr>Office Theme</vt:lpstr>
      <vt:lpstr>1_Office Theme</vt:lpstr>
      <vt:lpstr>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</vt:lpstr>
    </vt:vector>
  </TitlesOfParts>
  <Company>Province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New Budget Forecast Report (BFR)</dc:title>
  <dc:creator>Grimston, Liane CSCD:EX</dc:creator>
  <cp:lastModifiedBy>Abbott, Sally MAH:EX</cp:lastModifiedBy>
  <cp:revision>186</cp:revision>
  <dcterms:created xsi:type="dcterms:W3CDTF">2017-08-04T14:52:23Z</dcterms:created>
  <dcterms:modified xsi:type="dcterms:W3CDTF">2020-06-04T22:18:21Z</dcterms:modified>
</cp:coreProperties>
</file>