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285" r:id="rId4"/>
    <p:sldId id="286" r:id="rId5"/>
    <p:sldId id="287" r:id="rId6"/>
    <p:sldId id="290" r:id="rId7"/>
    <p:sldId id="3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ossley, Elizabeth CSCD:EX" initials="C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2" autoAdjust="0"/>
    <p:restoredTop sz="94625" autoAdjust="0"/>
  </p:normalViewPr>
  <p:slideViewPr>
    <p:cSldViewPr>
      <p:cViewPr varScale="1">
        <p:scale>
          <a:sx n="64" d="100"/>
          <a:sy n="64" d="100"/>
        </p:scale>
        <p:origin x="571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7627-FE93-4BB5-AD7E-AE9A82CE6935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F8AFB-956C-417A-9E18-175CA7D839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80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F8AFB-956C-417A-9E18-175CA7D8392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23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2F8AFB-956C-417A-9E18-175CA7D8392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312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Confirm all info before publishing. Note: response time can be 1-2 business days?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E5D95-EFF1-4F75-BFBF-EFC49360090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82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05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97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24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3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45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15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9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32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2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7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B9A3-053C-400B-92D4-5D68E0021B0E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FF94-EF63-4D6C-BDD9-1BB2A386FA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0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infra@gov.bc.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GIS.AccessRequest@gov.bc.ca" TargetMode="External"/><Relationship Id="rId5" Type="http://schemas.openxmlformats.org/officeDocument/2006/relationships/hyperlink" Target="https://www.localgovernmentinformationsystem.gov.bc.ca/EXT/default.aspx" TargetMode="Externa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Planning Grant Process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Open a Project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8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E540C9-C960-44D8-82A8-F619219D7005}"/>
              </a:ext>
            </a:extLst>
          </p:cNvPr>
          <p:cNvSpPr txBox="1"/>
          <p:nvPr/>
        </p:nvSpPr>
        <p:spPr>
          <a:xfrm>
            <a:off x="263352" y="476672"/>
            <a:ext cx="5046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cs typeface="Arial" panose="020B0604020202020204" pitchFamily="34" charset="0"/>
              </a:rPr>
              <a:t>Opening an Infrastructure Planning Grant Project </a:t>
            </a:r>
            <a:endParaRPr lang="en-CA" sz="16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A9681B-514D-4461-B3EF-949CC8A07655}"/>
              </a:ext>
            </a:extLst>
          </p:cNvPr>
          <p:cNvSpPr txBox="1"/>
          <p:nvPr/>
        </p:nvSpPr>
        <p:spPr>
          <a:xfrm>
            <a:off x="263352" y="846004"/>
            <a:ext cx="11809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This guide will teach you how to view existing Infrastructure Planning Grant Projects created by your organization.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Multiple people can be given access to an organization’s applications and projects in LGIS (through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BCeID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en-CA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E8FDAE-9647-4965-809E-8568D67387A1}"/>
              </a:ext>
            </a:extLst>
          </p:cNvPr>
          <p:cNvSpPr txBox="1"/>
          <p:nvPr/>
        </p:nvSpPr>
        <p:spPr>
          <a:xfrm>
            <a:off x="263351" y="6021288"/>
            <a:ext cx="7344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*Note: LGIS is best viewed using Internet Explorer 11 with add-ons disabled.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3FF085-3144-4517-B1A1-8E99876F8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40" y="1489196"/>
            <a:ext cx="8877756" cy="438807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9559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5DB169-A50C-4F3C-B19F-38A62720C37B}"/>
              </a:ext>
            </a:extLst>
          </p:cNvPr>
          <p:cNvSpPr txBox="1"/>
          <p:nvPr/>
        </p:nvSpPr>
        <p:spPr>
          <a:xfrm>
            <a:off x="263352" y="476672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Start by clicking </a:t>
            </a:r>
            <a:r>
              <a:rPr lang="en-CA" sz="1600" b="1" dirty="0"/>
              <a:t>Conditional Grants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F7C8F-48EC-446F-9A14-9F51DA3D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1268760"/>
            <a:ext cx="4032448" cy="299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8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7ECB20-8258-4B35-92FD-F20D65AC4657}"/>
              </a:ext>
            </a:extLst>
          </p:cNvPr>
          <p:cNvSpPr txBox="1"/>
          <p:nvPr/>
        </p:nvSpPr>
        <p:spPr>
          <a:xfrm>
            <a:off x="263352" y="476672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Then click </a:t>
            </a:r>
            <a:r>
              <a:rPr lang="en-CA" sz="1600" b="1" dirty="0"/>
              <a:t>Projects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A4E64-FC6D-4C35-A1E1-947FC5270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763" y="1268760"/>
            <a:ext cx="3152473" cy="363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9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725FB6-30E6-4FC2-8AD0-EE9736473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268760"/>
            <a:ext cx="11688234" cy="33843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140714-7596-4E2E-B185-FA21F8F3CFDA}"/>
              </a:ext>
            </a:extLst>
          </p:cNvPr>
          <p:cNvSpPr txBox="1"/>
          <p:nvPr/>
        </p:nvSpPr>
        <p:spPr>
          <a:xfrm>
            <a:off x="263352" y="476672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Click on a </a:t>
            </a:r>
            <a:r>
              <a:rPr lang="en-CA" sz="1600" b="1" dirty="0"/>
              <a:t>Project Number </a:t>
            </a:r>
            <a:r>
              <a:rPr lang="en-CA" sz="1600" dirty="0"/>
              <a:t>link to open a project.*</a:t>
            </a:r>
            <a:endParaRPr lang="en-CA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F0468-19CD-4845-90EF-843C17307630}"/>
              </a:ext>
            </a:extLst>
          </p:cNvPr>
          <p:cNvSpPr txBox="1"/>
          <p:nvPr/>
        </p:nvSpPr>
        <p:spPr>
          <a:xfrm>
            <a:off x="240414" y="5733256"/>
            <a:ext cx="11688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  <a:cs typeface="Arial" panose="020B0604020202020204" pitchFamily="34" charset="0"/>
              </a:rPr>
              <a:t>*Note: Depending on program the project is funded under, screen display and navigation will vary. Claims can only be created for </a:t>
            </a:r>
            <a:r>
              <a:rPr lang="en-US" sz="1600" b="1" dirty="0">
                <a:highlight>
                  <a:srgbClr val="FFFF00"/>
                </a:highlight>
                <a:cs typeface="Arial" panose="020B0604020202020204" pitchFamily="34" charset="0"/>
              </a:rPr>
              <a:t>Active Projects</a:t>
            </a:r>
            <a:r>
              <a:rPr lang="en-US" sz="1600" dirty="0">
                <a:highlight>
                  <a:srgbClr val="FFFF00"/>
                </a:highlight>
                <a:cs typeface="Arial" panose="020B0604020202020204" pitchFamily="34" charset="0"/>
              </a:rPr>
              <a:t>. When a project is completed it can be viewed in LGIS in read-only mode under the </a:t>
            </a:r>
            <a:r>
              <a:rPr lang="en-CA" sz="1600" b="1" dirty="0">
                <a:highlight>
                  <a:srgbClr val="FFFF00"/>
                </a:highlight>
              </a:rPr>
              <a:t>Inactive Projects</a:t>
            </a:r>
            <a:r>
              <a:rPr lang="en-CA" sz="1600" dirty="0">
                <a:highlight>
                  <a:srgbClr val="FFFF00"/>
                </a:highlight>
              </a:rPr>
              <a:t> tab.</a:t>
            </a:r>
          </a:p>
          <a:p>
            <a:endParaRPr lang="en-CA" sz="16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3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C36FCF-0C86-48FA-864B-641A2570C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705" y="1739240"/>
            <a:ext cx="9164807" cy="413803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15BFCB-83F4-49ED-892D-7E5799DA860A}"/>
              </a:ext>
            </a:extLst>
          </p:cNvPr>
          <p:cNvSpPr txBox="1"/>
          <p:nvPr/>
        </p:nvSpPr>
        <p:spPr>
          <a:xfrm>
            <a:off x="235331" y="476672"/>
            <a:ext cx="10829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When you click on the </a:t>
            </a:r>
            <a:r>
              <a:rPr lang="en-CA" sz="1600" b="1" dirty="0"/>
              <a:t>Project Number </a:t>
            </a:r>
            <a:r>
              <a:rPr lang="en-CA" sz="1600" dirty="0"/>
              <a:t>link the </a:t>
            </a:r>
            <a:r>
              <a:rPr lang="en-CA" sz="1600" b="1" dirty="0"/>
              <a:t>Project</a:t>
            </a:r>
            <a:r>
              <a:rPr lang="en-CA" sz="1600" dirty="0"/>
              <a:t> page opens.</a:t>
            </a:r>
          </a:p>
          <a:p>
            <a:endParaRPr lang="en-CA" sz="1600" dirty="0"/>
          </a:p>
          <a:p>
            <a:r>
              <a:rPr lang="en-CA" sz="1600" dirty="0"/>
              <a:t>From this page </a:t>
            </a:r>
            <a:r>
              <a:rPr lang="en-US" sz="1600" dirty="0">
                <a:cs typeface="Arial" panose="020B0604020202020204" pitchFamily="34" charset="0"/>
              </a:rPr>
              <a:t>you can create new claims, or view existing claims and disbursements.* You can also view your remaining grant balance, total payments and any commitment adjustments. </a:t>
            </a:r>
            <a:endParaRPr lang="en-CA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28498F-2735-4D39-AA4E-C80B7DE87224}"/>
              </a:ext>
            </a:extLst>
          </p:cNvPr>
          <p:cNvSpPr txBox="1"/>
          <p:nvPr/>
        </p:nvSpPr>
        <p:spPr>
          <a:xfrm>
            <a:off x="263352" y="6042774"/>
            <a:ext cx="10369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highlight>
                  <a:srgbClr val="FFFF00"/>
                </a:highlight>
              </a:rPr>
              <a:t>*Note: Project status must be “Announced”, “In Progress” or “Completed” in order to create a claim. </a:t>
            </a:r>
          </a:p>
        </p:txBody>
      </p:sp>
    </p:spTree>
    <p:extLst>
      <p:ext uri="{BB962C8B-B14F-4D97-AF65-F5344CB8AC3E}">
        <p14:creationId xmlns:p14="http://schemas.microsoft.com/office/powerpoint/2010/main" val="121444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A4FD99-E8E2-4C8C-B484-9394A647A4A3}"/>
              </a:ext>
            </a:extLst>
          </p:cNvPr>
          <p:cNvSpPr/>
          <p:nvPr/>
        </p:nvSpPr>
        <p:spPr>
          <a:xfrm>
            <a:off x="3023616" y="3651248"/>
            <a:ext cx="6217920" cy="245694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F6BEF-31D8-45CE-B423-E6D70FFB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1999" cy="1825624"/>
          </a:xfrm>
          <a:solidFill>
            <a:srgbClr val="0C4A7A"/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	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                   </a:t>
            </a:r>
            <a:endParaRPr lang="en-US" sz="27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ED5FC1-D1F7-44E8-A00F-EA6EE1056082}"/>
              </a:ext>
            </a:extLst>
          </p:cNvPr>
          <p:cNvSpPr/>
          <p:nvPr/>
        </p:nvSpPr>
        <p:spPr>
          <a:xfrm>
            <a:off x="1840992" y="2438400"/>
            <a:ext cx="8680704" cy="3072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11CFF-F4E6-487B-A4F8-7E6B2E14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1999" cy="5032375"/>
          </a:xfrm>
          <a:solidFill>
            <a:srgbClr val="0C4A7A"/>
          </a:solidFill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3072D9-7E04-4182-913F-6C8D7D2622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203" y="998207"/>
            <a:ext cx="2631643" cy="692481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21F756-562C-4477-A14C-D63EEF7B4BEB}"/>
              </a:ext>
            </a:extLst>
          </p:cNvPr>
          <p:cNvSpPr txBox="1">
            <a:spLocks/>
          </p:cNvSpPr>
          <p:nvPr/>
        </p:nvSpPr>
        <p:spPr>
          <a:xfrm>
            <a:off x="1742312" y="2420888"/>
            <a:ext cx="8746176" cy="3672408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t" anchorCtr="0">
            <a:noAutofit/>
            <a:scene3d>
              <a:camera prst="orthographicFront"/>
              <a:lightRig rig="balanced" dir="t">
                <a:rot lat="0" lon="0" rev="6600000"/>
              </a:lightRig>
            </a:scene3d>
            <a:sp3d extrusionH="107950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b="1" i="0" kern="1200" cap="none" spc="0">
                <a:ln>
                  <a:noFill/>
                </a:ln>
                <a:solidFill>
                  <a:srgbClr val="FDB913"/>
                </a:solidFill>
                <a:effectLst>
                  <a:outerShdw blurRad="50800" dist="50800" dir="2460000" algn="ctr" rotWithShape="0">
                    <a:schemeClr val="tx1"/>
                  </a:outerShdw>
                </a:effectLst>
                <a:latin typeface="Myriad Web Pro Condensed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Myriad Web Pro Condensed" pitchFamily="34" charset="0"/>
                <a:ea typeface="+mj-ea"/>
                <a:cs typeface="+mj-cs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LGIS Website :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https://www.localgovernmentinformationsystem.gov.bc.ca/EXT/default.aspx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access and technical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953-3008*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LGIS.AccessRequest@gov.bc.ca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program and claim assistance please contact: 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Phone: (250) </a:t>
            </a:r>
            <a:r>
              <a:rPr lang="en-CA" sz="1800" dirty="0"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387-4060*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Email : 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infra@gov.bc.ca</a:t>
            </a: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*Please allow response time of up to 2 business days.</a:t>
            </a:r>
            <a:br>
              <a:rPr kumimoji="0" lang="en-C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50800" dir="2460000" algn="c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50800" dir="2460000" algn="ctr" rotWithShape="0">
                  <a:prstClr val="black"/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8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Cus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223</Words>
  <Application>Microsoft Office PowerPoint</Application>
  <PresentationFormat>Widescreen</PresentationFormat>
  <Paragraphs>31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Myriad Web Pro Condensed</vt:lpstr>
      <vt:lpstr>Office Theme</vt:lpstr>
      <vt:lpstr> 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</vt:lpstr>
    </vt:vector>
  </TitlesOfParts>
  <Company>Province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New Budget Forecast Report (BFR)</dc:title>
  <dc:creator>Grimston, Liane CSCD:EX</dc:creator>
  <cp:lastModifiedBy>Coe, Donna MAH:EX</cp:lastModifiedBy>
  <cp:revision>104</cp:revision>
  <dcterms:created xsi:type="dcterms:W3CDTF">2017-08-04T14:52:23Z</dcterms:created>
  <dcterms:modified xsi:type="dcterms:W3CDTF">2020-06-03T18:57:48Z</dcterms:modified>
</cp:coreProperties>
</file>