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15"/>
  </p:notesMasterIdLst>
  <p:sldIdLst>
    <p:sldId id="256" r:id="rId3"/>
    <p:sldId id="258" r:id="rId4"/>
    <p:sldId id="276" r:id="rId5"/>
    <p:sldId id="274" r:id="rId6"/>
    <p:sldId id="277" r:id="rId7"/>
    <p:sldId id="262" r:id="rId8"/>
    <p:sldId id="273" r:id="rId9"/>
    <p:sldId id="278" r:id="rId10"/>
    <p:sldId id="279" r:id="rId11"/>
    <p:sldId id="280" r:id="rId12"/>
    <p:sldId id="281"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ossley, Elizabeth CSCD:EX" initials="CEC" lastIdx="1" clrIdx="0"/>
  <p:cmAuthor id="1" name="Coe, Donna MAH:EX" initials="CDM" lastIdx="1" clrIdx="1">
    <p:extLst>
      <p:ext uri="{19B8F6BF-5375-455C-9EA6-DF929625EA0E}">
        <p15:presenceInfo xmlns:p15="http://schemas.microsoft.com/office/powerpoint/2012/main" userId="S::Donna.Coe@gov.bc.ca::9db7f2c8-0aad-4a12-a8cd-e89e4932c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625" autoAdjust="0"/>
  </p:normalViewPr>
  <p:slideViewPr>
    <p:cSldViewPr>
      <p:cViewPr varScale="1">
        <p:scale>
          <a:sx n="64" d="100"/>
          <a:sy n="64" d="100"/>
        </p:scale>
        <p:origin x="581" y="43"/>
      </p:cViewPr>
      <p:guideLst>
        <p:guide orient="horz" pos="2160"/>
        <p:guide pos="3840"/>
      </p:guideLst>
    </p:cSldViewPr>
  </p:slideViewPr>
  <p:outlineViewPr>
    <p:cViewPr>
      <p:scale>
        <a:sx n="33" d="100"/>
        <a:sy n="33" d="100"/>
      </p:scale>
      <p:origin x="3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C6780-CBB7-459F-B888-A049F971AD60}" type="datetimeFigureOut">
              <a:rPr lang="en-CA" smtClean="0"/>
              <a:t>2020-06-03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E5D95-EFF1-4F75-BFBF-EFC49360090F}" type="slidenum">
              <a:rPr lang="en-CA" smtClean="0"/>
              <a:t>‹#›</a:t>
            </a:fld>
            <a:endParaRPr lang="en-CA"/>
          </a:p>
        </p:txBody>
      </p:sp>
    </p:spTree>
    <p:extLst>
      <p:ext uri="{BB962C8B-B14F-4D97-AF65-F5344CB8AC3E}">
        <p14:creationId xmlns:p14="http://schemas.microsoft.com/office/powerpoint/2010/main" val="405393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Remove ministry name. center graphics. </a:t>
            </a:r>
          </a:p>
        </p:txBody>
      </p:sp>
      <p:sp>
        <p:nvSpPr>
          <p:cNvPr id="4" name="Slide Number Placeholder 3"/>
          <p:cNvSpPr>
            <a:spLocks noGrp="1"/>
          </p:cNvSpPr>
          <p:nvPr>
            <p:ph type="sldNum" sz="quarter" idx="5"/>
          </p:nvPr>
        </p:nvSpPr>
        <p:spPr/>
        <p:txBody>
          <a:bodyPr/>
          <a:lstStyle/>
          <a:p>
            <a:fld id="{EB2E5D95-EFF1-4F75-BFBF-EFC49360090F}" type="slidenum">
              <a:rPr lang="en-CA" smtClean="0"/>
              <a:t>1</a:t>
            </a:fld>
            <a:endParaRPr lang="en-CA"/>
          </a:p>
        </p:txBody>
      </p:sp>
    </p:spTree>
    <p:extLst>
      <p:ext uri="{BB962C8B-B14F-4D97-AF65-F5344CB8AC3E}">
        <p14:creationId xmlns:p14="http://schemas.microsoft.com/office/powerpoint/2010/main" val="89525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Donna to send rewrite of BCEID page. IPGP is local gov only. Local </a:t>
            </a:r>
            <a:r>
              <a:rPr lang="en-CA" dirty="0" err="1"/>
              <a:t>govs</a:t>
            </a:r>
            <a:r>
              <a:rPr lang="en-CA" dirty="0"/>
              <a:t> default have </a:t>
            </a:r>
            <a:r>
              <a:rPr lang="en-CA" dirty="0" err="1"/>
              <a:t>bceid</a:t>
            </a:r>
            <a:r>
              <a:rPr lang="en-CA" dirty="0"/>
              <a:t> accounts. Update language. 5 days not fifteen. Other access request info? </a:t>
            </a:r>
          </a:p>
        </p:txBody>
      </p:sp>
      <p:sp>
        <p:nvSpPr>
          <p:cNvPr id="4" name="Slide Number Placeholder 3"/>
          <p:cNvSpPr>
            <a:spLocks noGrp="1"/>
          </p:cNvSpPr>
          <p:nvPr>
            <p:ph type="sldNum" sz="quarter" idx="5"/>
          </p:nvPr>
        </p:nvSpPr>
        <p:spPr/>
        <p:txBody>
          <a:bodyPr/>
          <a:lstStyle/>
          <a:p>
            <a:fld id="{EB2E5D95-EFF1-4F75-BFBF-EFC49360090F}" type="slidenum">
              <a:rPr lang="en-CA" smtClean="0"/>
              <a:t>2</a:t>
            </a:fld>
            <a:endParaRPr lang="en-CA"/>
          </a:p>
        </p:txBody>
      </p:sp>
    </p:spTree>
    <p:extLst>
      <p:ext uri="{BB962C8B-B14F-4D97-AF65-F5344CB8AC3E}">
        <p14:creationId xmlns:p14="http://schemas.microsoft.com/office/powerpoint/2010/main" val="1373286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3</a:t>
            </a:fld>
            <a:endParaRPr lang="en-CA"/>
          </a:p>
        </p:txBody>
      </p:sp>
    </p:spTree>
    <p:extLst>
      <p:ext uri="{BB962C8B-B14F-4D97-AF65-F5344CB8AC3E}">
        <p14:creationId xmlns:p14="http://schemas.microsoft.com/office/powerpoint/2010/main" val="386096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4</a:t>
            </a:fld>
            <a:endParaRPr lang="en-CA"/>
          </a:p>
        </p:txBody>
      </p:sp>
    </p:spTree>
    <p:extLst>
      <p:ext uri="{BB962C8B-B14F-4D97-AF65-F5344CB8AC3E}">
        <p14:creationId xmlns:p14="http://schemas.microsoft.com/office/powerpoint/2010/main" val="1551191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Actual program information link in TEST is incorrect. </a:t>
            </a:r>
            <a:r>
              <a:rPr lang="en-CA"/>
              <a:t>Correct in PPT</a:t>
            </a:r>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8</a:t>
            </a:fld>
            <a:endParaRPr lang="en-CA"/>
          </a:p>
        </p:txBody>
      </p:sp>
    </p:spTree>
    <p:extLst>
      <p:ext uri="{BB962C8B-B14F-4D97-AF65-F5344CB8AC3E}">
        <p14:creationId xmlns:p14="http://schemas.microsoft.com/office/powerpoint/2010/main" val="4270634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9</a:t>
            </a:fld>
            <a:endParaRPr lang="en-CA"/>
          </a:p>
        </p:txBody>
      </p:sp>
    </p:spTree>
    <p:extLst>
      <p:ext uri="{BB962C8B-B14F-4D97-AF65-F5344CB8AC3E}">
        <p14:creationId xmlns:p14="http://schemas.microsoft.com/office/powerpoint/2010/main" val="2774856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10</a:t>
            </a:fld>
            <a:endParaRPr lang="en-CA"/>
          </a:p>
        </p:txBody>
      </p:sp>
    </p:spTree>
    <p:extLst>
      <p:ext uri="{BB962C8B-B14F-4D97-AF65-F5344CB8AC3E}">
        <p14:creationId xmlns:p14="http://schemas.microsoft.com/office/powerpoint/2010/main" val="2382912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11</a:t>
            </a:fld>
            <a:endParaRPr lang="en-CA"/>
          </a:p>
        </p:txBody>
      </p:sp>
    </p:spTree>
    <p:extLst>
      <p:ext uri="{BB962C8B-B14F-4D97-AF65-F5344CB8AC3E}">
        <p14:creationId xmlns:p14="http://schemas.microsoft.com/office/powerpoint/2010/main" val="92839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Confirm all info before publishing. </a:t>
            </a:r>
          </a:p>
        </p:txBody>
      </p:sp>
      <p:sp>
        <p:nvSpPr>
          <p:cNvPr id="4" name="Slide Number Placeholder 3"/>
          <p:cNvSpPr>
            <a:spLocks noGrp="1"/>
          </p:cNvSpPr>
          <p:nvPr>
            <p:ph type="sldNum" sz="quarter" idx="5"/>
          </p:nvPr>
        </p:nvSpPr>
        <p:spPr/>
        <p:txBody>
          <a:bodyPr/>
          <a:lstStyle/>
          <a:p>
            <a:fld id="{EB2E5D95-EFF1-4F75-BFBF-EFC49360090F}" type="slidenum">
              <a:rPr lang="en-CA" smtClean="0"/>
              <a:t>12</a:t>
            </a:fld>
            <a:endParaRPr lang="en-CA"/>
          </a:p>
        </p:txBody>
      </p:sp>
    </p:spTree>
    <p:extLst>
      <p:ext uri="{BB962C8B-B14F-4D97-AF65-F5344CB8AC3E}">
        <p14:creationId xmlns:p14="http://schemas.microsoft.com/office/powerpoint/2010/main" val="111882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10805161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4079751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9372418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BC2E-BCF2-468D-97A1-DDD43602A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3BFC0-9D9E-4352-A488-614B01246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F17F29-6AB2-41CD-82AE-D4444908D3AE}"/>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E7CA6BE6-E481-452D-AC2A-41056F977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683A1-F4EA-48BB-80B9-F5EFEA96731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772953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96B1-D473-4ADC-97C2-F7F1AC59A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0AE0A-78FA-464C-8D5C-DCE242DB6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608D8-0188-4919-9E33-905CB254DC25}"/>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2A2012FD-E5A2-4CBF-BAFB-4F4F49CE4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B184-7E1C-48FB-9C23-FCCDE709EE1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573667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0D5F3-ADC0-4017-BA86-44CE65DD5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47EF7B-EA6A-4B9A-8C7D-B403E5CA9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E6C082-2325-4253-B86C-B95B527F8622}"/>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4E22ABED-D9C7-479A-BC28-BFD0C2623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F5106-3DD6-4150-881A-05C0E21D3C3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884852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CB58-445F-4B4C-B91A-26515878DD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E3484B-EDD1-40F3-B156-542117BD90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57C79F-BDAA-4ADB-B274-6D361A7082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18347-AF8D-4594-8229-A127A83F7C2B}"/>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6" name="Footer Placeholder 5">
            <a:extLst>
              <a:ext uri="{FF2B5EF4-FFF2-40B4-BE49-F238E27FC236}">
                <a16:creationId xmlns:a16="http://schemas.microsoft.com/office/drawing/2014/main" id="{C7A71FED-3D36-463E-A33B-7F5F014F8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92DA3-579D-43C7-8572-B20CAEE6426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02642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599E-937C-4FF1-BA13-76860B3438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43B34-4F4F-4FB3-AFEA-CDF294C42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5D77F3-2A5F-4E39-B185-BE51FC542B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7E053-F7D9-4DE3-861D-083C150F0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484FE-09DD-494E-AFCE-68554E76B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7E6869-4D56-42F0-AEA3-696DB6734071}"/>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8" name="Footer Placeholder 7">
            <a:extLst>
              <a:ext uri="{FF2B5EF4-FFF2-40B4-BE49-F238E27FC236}">
                <a16:creationId xmlns:a16="http://schemas.microsoft.com/office/drawing/2014/main" id="{8D446E0A-09C1-46B9-B316-BD1B5E7A2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091260-9E4C-4ADC-8458-CACA7168644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161051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09E9-BBBD-4146-BCA3-5E37A9880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E1153-E28E-45DE-9807-E0ADD8FE5A87}"/>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4" name="Footer Placeholder 3">
            <a:extLst>
              <a:ext uri="{FF2B5EF4-FFF2-40B4-BE49-F238E27FC236}">
                <a16:creationId xmlns:a16="http://schemas.microsoft.com/office/drawing/2014/main" id="{AA83BA40-0007-4A19-BC1F-6B5FFEB25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CF77A2-1324-4702-9F62-3495532ACD12}"/>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81355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E886E-4861-4CCA-8E73-F38B9A5CB4E3}"/>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3" name="Footer Placeholder 2">
            <a:extLst>
              <a:ext uri="{FF2B5EF4-FFF2-40B4-BE49-F238E27FC236}">
                <a16:creationId xmlns:a16="http://schemas.microsoft.com/office/drawing/2014/main" id="{ADF2CE4A-B11E-40D4-BC89-9DD99851B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2E6D1-1F85-4029-835A-B95A665EEFF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028476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67F3-67A8-40B9-90DC-3905B7F1C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A42AE-32DC-451C-B8B3-959896BCE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BADC3-1FEF-4FAD-B397-80F472D2C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DF918-30F0-4C8E-B826-F105600C44B4}"/>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6" name="Footer Placeholder 5">
            <a:extLst>
              <a:ext uri="{FF2B5EF4-FFF2-40B4-BE49-F238E27FC236}">
                <a16:creationId xmlns:a16="http://schemas.microsoft.com/office/drawing/2014/main" id="{91E646ED-721E-4AB2-A6E2-EF758ED43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E877B-EB40-4541-9CED-434D744D0D00}"/>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50578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5043077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9307-2003-45C8-9344-977D76435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EEBB80-831D-4296-AA0C-8F7600C94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3DE36-B939-44E0-83B1-AD41DB25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98FA6-BC0B-4384-B07F-C232D45E62D2}"/>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6" name="Footer Placeholder 5">
            <a:extLst>
              <a:ext uri="{FF2B5EF4-FFF2-40B4-BE49-F238E27FC236}">
                <a16:creationId xmlns:a16="http://schemas.microsoft.com/office/drawing/2014/main" id="{F0FD9CA3-1465-490D-9CFF-5308074D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A3C56-3B16-4AB2-82FE-CB7173C77F0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316182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4B38-D29A-41F4-8E84-98531F356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6574FF-119B-4305-9F45-CC0C76B2B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1BF34-6D7F-4116-88A7-01FDE2CA2BDA}"/>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FC17F618-2306-4104-AC6C-61A3B197B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1CE14-6FE7-4F50-9515-DFD5C23ABAD8}"/>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624186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2C85D5-3350-4A97-B369-5F5D2EF7A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F72B4E-C3EE-41F9-ACBD-A40D31209F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6351A-2458-4EBE-9CAD-80F0109C2D09}"/>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80017E8D-4A66-4380-B076-BB70246C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BC58-B641-479D-97FB-8C958725985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68027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330459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970B9A3-053C-400B-92D4-5D68E0021B0E}" type="datetimeFigureOut">
              <a:rPr lang="en-CA" smtClean="0"/>
              <a:t>2020-06-03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06151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970B9A3-053C-400B-92D4-5D68E0021B0E}" type="datetimeFigureOut">
              <a:rPr lang="en-CA" smtClean="0"/>
              <a:t>2020-06-03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083110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970B9A3-053C-400B-92D4-5D68E0021B0E}" type="datetimeFigureOut">
              <a:rPr lang="en-CA" smtClean="0"/>
              <a:t>2020-06-03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8569912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0B9A3-053C-400B-92D4-5D68E0021B0E}" type="datetimeFigureOut">
              <a:rPr lang="en-CA" smtClean="0"/>
              <a:t>2020-06-03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0543272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0B9A3-053C-400B-92D4-5D68E0021B0E}" type="datetimeFigureOut">
              <a:rPr lang="en-CA" smtClean="0"/>
              <a:t>2020-06-03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6117243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0B9A3-053C-400B-92D4-5D68E0021B0E}" type="datetimeFigureOut">
              <a:rPr lang="en-CA" smtClean="0"/>
              <a:t>2020-06-03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5247685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0B9A3-053C-400B-92D4-5D68E0021B0E}" type="datetimeFigureOut">
              <a:rPr lang="en-CA" smtClean="0"/>
              <a:t>2020-06-03</a:t>
            </a:fld>
            <a:endParaRPr lang="en-CA"/>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4FF94-EF63-4D6C-BDD9-1BB2A386FAEC}" type="slidenum">
              <a:rPr lang="en-CA" smtClean="0"/>
              <a:t>‹#›</a:t>
            </a:fld>
            <a:endParaRPr lang="en-CA"/>
          </a:p>
        </p:txBody>
      </p:sp>
    </p:spTree>
    <p:extLst>
      <p:ext uri="{BB962C8B-B14F-4D97-AF65-F5344CB8AC3E}">
        <p14:creationId xmlns:p14="http://schemas.microsoft.com/office/powerpoint/2010/main" val="26908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1CF86-307F-4E6E-9DB3-7B6F0EFA79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943B90-BDBD-4E52-B9CB-F502336D8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D47D-32C6-40ED-9F71-575884293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C2745509-1B70-4502-8E93-3713EBA8E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B6EAC0-0BFE-4A9C-8EB8-670DC0D43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F52AC-D352-4F7B-B144-394100ACC382}" type="slidenum">
              <a:rPr lang="en-US" smtClean="0"/>
              <a:t>‹#›</a:t>
            </a:fld>
            <a:endParaRPr lang="en-US"/>
          </a:p>
        </p:txBody>
      </p:sp>
    </p:spTree>
    <p:extLst>
      <p:ext uri="{BB962C8B-B14F-4D97-AF65-F5344CB8AC3E}">
        <p14:creationId xmlns:p14="http://schemas.microsoft.com/office/powerpoint/2010/main" val="218792111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2.gov.bc.ca/gov/content/governments/local-governments/grants-transfers/grants/infrastructure-planning-grant-progra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sertraining.localgovernmentinformationsystem.gov.bc.ca/lgistraining/index.ht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www2.gov.bc.ca/gov/content/governments/local-governments/grants-transfers/grants/infrastructure-planning-grant-program" TargetMode="External"/><Relationship Id="rId5" Type="http://schemas.openxmlformats.org/officeDocument/2006/relationships/hyperlink" Target="https://www2.gov.bc.ca/gov/content/governments/local-governments/grants-transfers/grants" TargetMode="Externa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infra@gov.bc.ca"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mailto:LGIS.AccessRequest@gov.bc.ca" TargetMode="External"/><Relationship Id="rId5" Type="http://schemas.openxmlformats.org/officeDocument/2006/relationships/hyperlink" Target="https://www.localgovernmentinformationsystem.gov.bc.ca/EXT/default.aspx"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hyperlink" Target="https://www.bceid.ca/files/public/AccountProfileManagementGuide.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usertraining.localgovernmentinformationsystem.gov.bc.ca/lgistraining/Logon-LGIS-Review-Contact-Details.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2.gov.bc.ca/gov/content/governments/local-governments/grants-transfers/grants/infrastructure-planning-grant-progra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2.gov.bc.ca/gov/content/governments/local-governments/grants-transfers/grants/infrastructure-planning-grant-progr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normAutofit fontScale="85000" lnSpcReduction="20000"/>
          </a:bodyPr>
          <a:lstStyle/>
          <a:p>
            <a:pPr marL="0" indent="0" algn="ctr">
              <a:buNone/>
            </a:pPr>
            <a:endParaRPr lang="en-US" dirty="0">
              <a:solidFill>
                <a:schemeClr val="bg1"/>
              </a:solidFill>
            </a:endParaRP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dirty="0">
                <a:solidFill>
                  <a:srgbClr val="FFC000"/>
                </a:solidFill>
                <a:latin typeface="Arial" panose="020B0604020202020204" pitchFamily="34" charset="0"/>
                <a:cs typeface="Arial" panose="020B0604020202020204" pitchFamily="34" charset="0"/>
              </a:rPr>
              <a:t>Infrastructure Planning Grant </a:t>
            </a:r>
          </a:p>
          <a:p>
            <a:pPr marL="0" indent="0" algn="ctr">
              <a:buNone/>
            </a:pPr>
            <a:r>
              <a:rPr lang="en-US" sz="4800" b="1" dirty="0">
                <a:solidFill>
                  <a:srgbClr val="FFC000"/>
                </a:solidFill>
                <a:latin typeface="Arial" panose="020B0604020202020204" pitchFamily="34" charset="0"/>
                <a:cs typeface="Arial" panose="020B0604020202020204" pitchFamily="34" charset="0"/>
              </a:rPr>
              <a:t>Application Process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rPr>
              <a:t>Create an Application</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endParaRPr lang="en-US" sz="4800" dirty="0">
              <a:solidFill>
                <a:schemeClr val="bg1"/>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ECF29D-A771-4B31-ABBE-B8474D7AFB82}"/>
              </a:ext>
            </a:extLst>
          </p:cNvPr>
          <p:cNvSpPr txBox="1"/>
          <p:nvPr/>
        </p:nvSpPr>
        <p:spPr>
          <a:xfrm>
            <a:off x="263352" y="476672"/>
            <a:ext cx="8424936" cy="338554"/>
          </a:xfrm>
          <a:prstGeom prst="rect">
            <a:avLst/>
          </a:prstGeom>
          <a:noFill/>
        </p:spPr>
        <p:txBody>
          <a:bodyPr wrap="square" rtlCol="0">
            <a:spAutoFit/>
          </a:bodyPr>
          <a:lstStyle/>
          <a:p>
            <a:r>
              <a:rPr lang="en-CA" sz="1600" dirty="0"/>
              <a:t>Click </a:t>
            </a:r>
            <a:r>
              <a:rPr lang="en-CA" sz="1600" b="1" dirty="0"/>
              <a:t>Create New Application </a:t>
            </a:r>
            <a:r>
              <a:rPr lang="en-CA" sz="1600" dirty="0"/>
              <a:t>to create an application form for your project. </a:t>
            </a:r>
            <a:endParaRPr lang="en-CA" sz="1600" b="1" dirty="0"/>
          </a:p>
        </p:txBody>
      </p:sp>
      <p:pic>
        <p:nvPicPr>
          <p:cNvPr id="4" name="Picture 3">
            <a:extLst>
              <a:ext uri="{FF2B5EF4-FFF2-40B4-BE49-F238E27FC236}">
                <a16:creationId xmlns:a16="http://schemas.microsoft.com/office/drawing/2014/main" id="{495CCDF1-DB6C-4A86-AF1C-682B38BA58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360" y="980728"/>
            <a:ext cx="11449272" cy="5344781"/>
          </a:xfrm>
          <a:prstGeom prst="rect">
            <a:avLst/>
          </a:prstGeom>
        </p:spPr>
      </p:pic>
      <p:sp>
        <p:nvSpPr>
          <p:cNvPr id="3" name="TextBox 2">
            <a:extLst>
              <a:ext uri="{FF2B5EF4-FFF2-40B4-BE49-F238E27FC236}">
                <a16:creationId xmlns:a16="http://schemas.microsoft.com/office/drawing/2014/main" id="{D6A5FFCC-C603-4CE0-AB9C-C4022325F584}"/>
              </a:ext>
            </a:extLst>
          </p:cNvPr>
          <p:cNvSpPr txBox="1"/>
          <p:nvPr/>
        </p:nvSpPr>
        <p:spPr>
          <a:xfrm>
            <a:off x="479376" y="3789040"/>
            <a:ext cx="11233248" cy="307777"/>
          </a:xfrm>
          <a:prstGeom prst="rect">
            <a:avLst/>
          </a:prstGeom>
          <a:solidFill>
            <a:schemeClr val="bg1"/>
          </a:solidFill>
        </p:spPr>
        <p:txBody>
          <a:bodyPr wrap="square" rtlCol="0">
            <a:spAutoFit/>
          </a:bodyPr>
          <a:lstStyle/>
          <a:p>
            <a:r>
              <a:rPr lang="en-CA" sz="1400" dirty="0">
                <a:hlinkClick r:id="rId4"/>
              </a:rPr>
              <a:t>https://www2.gov.bc.ca/gov/content/governments/local-governments/grants-transfers/grants/infrastructure-planning-grant-program</a:t>
            </a:r>
            <a:endParaRPr lang="en-CA" sz="1400" dirty="0"/>
          </a:p>
        </p:txBody>
      </p:sp>
    </p:spTree>
    <p:extLst>
      <p:ext uri="{BB962C8B-B14F-4D97-AF65-F5344CB8AC3E}">
        <p14:creationId xmlns:p14="http://schemas.microsoft.com/office/powerpoint/2010/main" val="5580675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F02FE4-A62F-4366-A50E-A0783CDDA9F2}"/>
              </a:ext>
            </a:extLst>
          </p:cNvPr>
          <p:cNvSpPr/>
          <p:nvPr/>
        </p:nvSpPr>
        <p:spPr>
          <a:xfrm>
            <a:off x="263352" y="476672"/>
            <a:ext cx="11737304" cy="1323439"/>
          </a:xfrm>
          <a:prstGeom prst="rect">
            <a:avLst/>
          </a:prstGeom>
        </p:spPr>
        <p:txBody>
          <a:bodyPr wrap="square">
            <a:spAutoFit/>
          </a:bodyPr>
          <a:lstStyle/>
          <a:p>
            <a:r>
              <a:rPr lang="en-CA" sz="1600" b="1" dirty="0">
                <a:solidFill>
                  <a:srgbClr val="0070C0"/>
                </a:solidFill>
                <a:latin typeface="Arial" panose="020B0604020202020204" pitchFamily="34" charset="0"/>
                <a:cs typeface="Arial" panose="020B0604020202020204" pitchFamily="34" charset="0"/>
              </a:rPr>
              <a:t>After clicking Create New Application you will see the screen displayed below. You can save and close the form and return later to complete your application, or proceed with completing your application. </a:t>
            </a:r>
          </a:p>
          <a:p>
            <a:endParaRPr lang="en-CA" sz="1600" b="1" dirty="0">
              <a:solidFill>
                <a:srgbClr val="0070C0"/>
              </a:solidFill>
              <a:latin typeface="Arial" panose="020B0604020202020204" pitchFamily="34" charset="0"/>
              <a:cs typeface="Arial" panose="020B0604020202020204" pitchFamily="34" charset="0"/>
            </a:endParaRPr>
          </a:p>
          <a:p>
            <a:r>
              <a:rPr lang="en-CA" sz="1600" b="1" dirty="0">
                <a:solidFill>
                  <a:srgbClr val="0070C0"/>
                </a:solidFill>
                <a:latin typeface="Arial" panose="020B0604020202020204" pitchFamily="34" charset="0"/>
                <a:cs typeface="Arial" panose="020B0604020202020204" pitchFamily="34" charset="0"/>
              </a:rPr>
              <a:t>Please see the Completing an Infrastructure Planning Grant Application PowerPoint on the </a:t>
            </a:r>
            <a:r>
              <a:rPr lang="en-CA" sz="1600" b="1" dirty="0">
                <a:solidFill>
                  <a:srgbClr val="0070C0"/>
                </a:solidFill>
                <a:latin typeface="Arial" panose="020B0604020202020204" pitchFamily="34" charset="0"/>
                <a:cs typeface="Arial" panose="020B0604020202020204" pitchFamily="34" charset="0"/>
                <a:hlinkClick r:id="rId3"/>
              </a:rPr>
              <a:t>LGIS Training site </a:t>
            </a:r>
            <a:r>
              <a:rPr lang="en-CA" sz="1600" b="1" dirty="0">
                <a:solidFill>
                  <a:srgbClr val="0070C0"/>
                </a:solidFill>
                <a:latin typeface="Arial" panose="020B0604020202020204" pitchFamily="34" charset="0"/>
                <a:cs typeface="Arial" panose="020B0604020202020204" pitchFamily="34" charset="0"/>
              </a:rPr>
              <a:t>for instructions on how to complete your application. </a:t>
            </a:r>
          </a:p>
        </p:txBody>
      </p:sp>
      <p:pic>
        <p:nvPicPr>
          <p:cNvPr id="14" name="Picture 13">
            <a:extLst>
              <a:ext uri="{FF2B5EF4-FFF2-40B4-BE49-F238E27FC236}">
                <a16:creationId xmlns:a16="http://schemas.microsoft.com/office/drawing/2014/main" id="{A2B12909-C550-4CD3-AEFA-0A33680735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126" y="1844824"/>
            <a:ext cx="11630522" cy="4237016"/>
          </a:xfrm>
          <a:prstGeom prst="rect">
            <a:avLst/>
          </a:prstGeom>
        </p:spPr>
      </p:pic>
      <p:sp>
        <p:nvSpPr>
          <p:cNvPr id="15" name="Rectangle 14">
            <a:extLst>
              <a:ext uri="{FF2B5EF4-FFF2-40B4-BE49-F238E27FC236}">
                <a16:creationId xmlns:a16="http://schemas.microsoft.com/office/drawing/2014/main" id="{CEA9FE2F-414E-4205-B1FF-835E64EF3EB8}"/>
              </a:ext>
            </a:extLst>
          </p:cNvPr>
          <p:cNvSpPr/>
          <p:nvPr/>
        </p:nvSpPr>
        <p:spPr>
          <a:xfrm>
            <a:off x="5880125" y="2451243"/>
            <a:ext cx="5184576" cy="246221"/>
          </a:xfrm>
          <a:prstGeom prst="rect">
            <a:avLst/>
          </a:prstGeom>
          <a:solidFill>
            <a:schemeClr val="bg1"/>
          </a:solidFill>
        </p:spPr>
        <p:txBody>
          <a:bodyPr wrap="square">
            <a:spAutoFit/>
          </a:bodyPr>
          <a:lstStyle/>
          <a:p>
            <a:r>
              <a:rPr lang="en-CA" sz="1000" dirty="0">
                <a:latin typeface="Calibri" panose="020F0502020204030204" pitchFamily="34" charset="0"/>
                <a:cs typeface="Calibri" panose="020F0502020204030204" pitchFamily="34" charset="0"/>
                <a:hlinkClick r:id="rId5"/>
              </a:rPr>
              <a:t>https://www2.gov.bc.ca/gov/content/governments/local-governments/grants-transfers/grants</a:t>
            </a:r>
            <a:endParaRPr lang="en-CA" sz="1000"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AC8785F9-A267-45F9-AADF-2A0E61A2B287}"/>
              </a:ext>
            </a:extLst>
          </p:cNvPr>
          <p:cNvSpPr txBox="1"/>
          <p:nvPr/>
        </p:nvSpPr>
        <p:spPr>
          <a:xfrm>
            <a:off x="3863901" y="4539475"/>
            <a:ext cx="3132348" cy="246221"/>
          </a:xfrm>
          <a:prstGeom prst="rect">
            <a:avLst/>
          </a:prstGeom>
          <a:solidFill>
            <a:schemeClr val="bg1"/>
          </a:solidFill>
        </p:spPr>
        <p:txBody>
          <a:bodyPr wrap="square" rtlCol="0">
            <a:spAutoFit/>
          </a:bodyPr>
          <a:lstStyle/>
          <a:p>
            <a:r>
              <a:rPr lang="en-CA" sz="1000" dirty="0">
                <a:latin typeface="Calibri" panose="020F0502020204030204" pitchFamily="34" charset="0"/>
                <a:cs typeface="Calibri" panose="020F0502020204030204" pitchFamily="34" charset="0"/>
                <a:hlinkClick r:id="rId6"/>
              </a:rPr>
              <a:t>Infrastructure Planning Grant Program Guide and Forms</a:t>
            </a:r>
            <a:endParaRPr lang="en-CA"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27389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1742312" y="2420888"/>
            <a:ext cx="8746176" cy="3672408"/>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LGIS Website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5">
                  <a:extLst>
                    <a:ext uri="{A12FA001-AC4F-418D-AE19-62706E023703}">
                      <ahyp:hlinkClr xmlns:ahyp="http://schemas.microsoft.com/office/drawing/2018/hyperlinkcolor" val="tx"/>
                    </a:ext>
                  </a:extLst>
                </a:hlinkClick>
              </a:rPr>
              <a:t>https://www.localgovernmentinformationsystem.gov.bc.ca/EXT/default.aspx</a:t>
            </a:r>
            <a:endPar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For access and technical assistance please contact: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Phone: (250) 953-3008*</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Email :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6">
                  <a:extLst>
                    <a:ext uri="{A12FA001-AC4F-418D-AE19-62706E023703}">
                      <ahyp:hlinkClr xmlns:ahyp="http://schemas.microsoft.com/office/drawing/2018/hyperlinkcolor" val="tx"/>
                    </a:ext>
                  </a:extLst>
                </a:hlinkClick>
              </a:rPr>
              <a:t>LGIS.AccessRequest@gov.bc.ca</a:t>
            </a:r>
            <a:r>
              <a:rPr kumimoji="0" lang="en-CA" sz="1800" b="1" i="0" u="none" strike="noStrike" kern="1200" cap="none" spc="0" normalizeH="0" baseline="0" noProof="0" dirty="0">
                <a:ln>
                  <a:noFill/>
                </a:ln>
                <a:solidFill>
                  <a:schemeClr val="bg1"/>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For program and claim assistance please contact: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Phone: (250) </a:t>
            </a: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387-4060*</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Email :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7">
                  <a:extLst>
                    <a:ext uri="{A12FA001-AC4F-418D-AE19-62706E023703}">
                      <ahyp:hlinkClr xmlns:ahyp="http://schemas.microsoft.com/office/drawing/2018/hyperlinkcolor" val="tx"/>
                    </a:ext>
                  </a:extLst>
                </a:hlinkClick>
              </a:rPr>
              <a:t>infra@gov.bc.ca</a:t>
            </a:r>
            <a:r>
              <a:rPr kumimoji="0" lang="en-CA" sz="1800" b="1" i="0" u="none" strike="noStrike" kern="1200" cap="none" spc="0" normalizeH="0" baseline="0" noProof="0" dirty="0">
                <a:ln>
                  <a:noFill/>
                </a:ln>
                <a:solidFill>
                  <a:schemeClr val="bg1"/>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*Please allow response time of up to 2 business days.</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47700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3352" y="476672"/>
            <a:ext cx="5460534" cy="338554"/>
          </a:xfrm>
          <a:prstGeom prst="rect">
            <a:avLst/>
          </a:prstGeom>
          <a:noFill/>
        </p:spPr>
        <p:txBody>
          <a:bodyPr wrap="none" rtlCol="0">
            <a:spAutoFit/>
          </a:bodyPr>
          <a:lstStyle/>
          <a:p>
            <a:r>
              <a:rPr lang="en-US" sz="1600" b="1" dirty="0">
                <a:solidFill>
                  <a:srgbClr val="0070C0"/>
                </a:solidFill>
              </a:rPr>
              <a:t>Creating an Infrastructure Planning Grant Application </a:t>
            </a:r>
            <a:endParaRPr lang="en-CA" sz="1600" dirty="0">
              <a:solidFill>
                <a:srgbClr val="0070C0"/>
              </a:solidFill>
            </a:endParaRPr>
          </a:p>
        </p:txBody>
      </p:sp>
      <p:sp>
        <p:nvSpPr>
          <p:cNvPr id="2" name="TextBox 1">
            <a:extLst>
              <a:ext uri="{FF2B5EF4-FFF2-40B4-BE49-F238E27FC236}">
                <a16:creationId xmlns:a16="http://schemas.microsoft.com/office/drawing/2014/main" id="{CA1A8145-70F1-471F-AB8A-1EC0DE82270D}"/>
              </a:ext>
            </a:extLst>
          </p:cNvPr>
          <p:cNvSpPr txBox="1"/>
          <p:nvPr/>
        </p:nvSpPr>
        <p:spPr>
          <a:xfrm>
            <a:off x="263352" y="797806"/>
            <a:ext cx="11521280"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The LGIS Conditional Grants screen gives users access to create Grant applications and to view/manage active projects. Multiple people can be given access to an organization’s applications and projects in LGIS (through BCeID).* </a:t>
            </a:r>
            <a:endParaRPr lang="en-CA" sz="1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F91D203-AA25-4987-A15E-9971FA62A8AD}"/>
              </a:ext>
            </a:extLst>
          </p:cNvPr>
          <p:cNvSpPr txBox="1"/>
          <p:nvPr/>
        </p:nvSpPr>
        <p:spPr>
          <a:xfrm>
            <a:off x="263352" y="1613118"/>
            <a:ext cx="11521280" cy="1815882"/>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*Important information for new users! Gaining access can take up to 5 business days* </a:t>
            </a:r>
          </a:p>
          <a:p>
            <a:endParaRPr lang="en-US" sz="1600" b="1" dirty="0">
              <a:solidFill>
                <a:srgbClr val="FF0000"/>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Before you can access the online application form; your organization must </a:t>
            </a:r>
            <a:r>
              <a:rPr lang="en-US" sz="1600" b="1" dirty="0">
                <a:solidFill>
                  <a:srgbClr val="FF0000"/>
                </a:solidFill>
                <a:latin typeface="Arial" panose="020B0604020202020204" pitchFamily="34" charset="0"/>
                <a:cs typeface="Arial" panose="020B0604020202020204" pitchFamily="34" charset="0"/>
                <a:hlinkClick r:id="rId3"/>
              </a:rPr>
              <a:t>create a unique Business </a:t>
            </a:r>
            <a:r>
              <a:rPr lang="en-US" sz="1600" b="1" dirty="0" err="1">
                <a:solidFill>
                  <a:srgbClr val="FF0000"/>
                </a:solidFill>
                <a:latin typeface="Arial" panose="020B0604020202020204" pitchFamily="34" charset="0"/>
                <a:cs typeface="Arial" panose="020B0604020202020204" pitchFamily="34" charset="0"/>
                <a:hlinkClick r:id="rId3"/>
              </a:rPr>
              <a:t>BCeID</a:t>
            </a:r>
            <a:r>
              <a:rPr lang="en-US" sz="1600" b="1" dirty="0">
                <a:solidFill>
                  <a:srgbClr val="FF0000"/>
                </a:solidFill>
                <a:latin typeface="Arial" panose="020B0604020202020204" pitchFamily="34" charset="0"/>
                <a:cs typeface="Arial" panose="020B0604020202020204" pitchFamily="34" charset="0"/>
                <a:hlinkClick r:id="rId3"/>
              </a:rPr>
              <a:t> username for you</a:t>
            </a:r>
            <a:r>
              <a:rPr lang="en-US" sz="1600" dirty="0">
                <a:latin typeface="Arial" panose="020B0604020202020204" pitchFamily="34" charset="0"/>
                <a:cs typeface="Arial" panose="020B0604020202020204" pitchFamily="34" charset="0"/>
              </a:rPr>
              <a:t>. </a:t>
            </a:r>
          </a:p>
          <a:p>
            <a:endParaRPr lang="en-US" sz="1600" b="1" dirty="0">
              <a:solidFill>
                <a:srgbClr val="FF0000"/>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You will then, using your new Business </a:t>
            </a:r>
            <a:r>
              <a:rPr lang="en-US" sz="1600" dirty="0" err="1">
                <a:latin typeface="Arial" panose="020B0604020202020204" pitchFamily="34" charset="0"/>
                <a:cs typeface="Arial" panose="020B0604020202020204" pitchFamily="34" charset="0"/>
              </a:rPr>
              <a:t>BCeID</a:t>
            </a:r>
            <a:r>
              <a:rPr lang="en-US" sz="1600" dirty="0">
                <a:latin typeface="Arial" panose="020B0604020202020204" pitchFamily="34" charset="0"/>
                <a:cs typeface="Arial" panose="020B0604020202020204" pitchFamily="34" charset="0"/>
              </a:rPr>
              <a:t> username, be required to </a:t>
            </a:r>
            <a:r>
              <a:rPr lang="en-US" sz="1600" b="1" dirty="0">
                <a:latin typeface="Arial" panose="020B0604020202020204" pitchFamily="34" charset="0"/>
                <a:cs typeface="Arial" panose="020B0604020202020204" pitchFamily="34" charset="0"/>
                <a:hlinkClick r:id="rId4"/>
              </a:rPr>
              <a:t>submit a LGIS Request Access form</a:t>
            </a:r>
            <a:r>
              <a:rPr lang="en-US" sz="1600" dirty="0">
                <a:latin typeface="Arial" panose="020B0604020202020204" pitchFamily="34" charset="0"/>
                <a:cs typeface="Arial" panose="020B0604020202020204" pitchFamily="34" charset="0"/>
              </a:rPr>
              <a:t>. Processing your request can take up to 5 business days. </a:t>
            </a:r>
            <a:endParaRPr lang="en-C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76127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28342-1073-41C2-926A-A93ED4249C2B}"/>
              </a:ext>
            </a:extLst>
          </p:cNvPr>
          <p:cNvSpPr txBox="1"/>
          <p:nvPr/>
        </p:nvSpPr>
        <p:spPr>
          <a:xfrm>
            <a:off x="263352" y="476672"/>
            <a:ext cx="11809312" cy="584775"/>
          </a:xfrm>
          <a:prstGeom prst="rect">
            <a:avLst/>
          </a:prstGeom>
          <a:noFill/>
        </p:spPr>
        <p:txBody>
          <a:bodyPr wrap="square" rtlCol="0">
            <a:spAutoFit/>
          </a:bodyPr>
          <a:lstStyle/>
          <a:p>
            <a:r>
              <a:rPr lang="en-CA" sz="1600" b="1" dirty="0">
                <a:solidFill>
                  <a:srgbClr val="0070C0"/>
                </a:solidFill>
                <a:latin typeface="Arial" panose="020B0604020202020204" pitchFamily="34" charset="0"/>
                <a:cs typeface="Arial" panose="020B0604020202020204" pitchFamily="34" charset="0"/>
              </a:rPr>
              <a:t>This guide will walk you through how to create an Infrastructure Planning Grant Application in LGIS. Let’s start at the LGIS Home screen. This is the first screen you see when you log in to LGIS.*  </a:t>
            </a:r>
          </a:p>
        </p:txBody>
      </p:sp>
      <p:sp>
        <p:nvSpPr>
          <p:cNvPr id="10" name="TextBox 9">
            <a:extLst>
              <a:ext uri="{FF2B5EF4-FFF2-40B4-BE49-F238E27FC236}">
                <a16:creationId xmlns:a16="http://schemas.microsoft.com/office/drawing/2014/main" id="{22F977A9-282D-4AF8-B05C-59F44B1B0B1E}"/>
              </a:ext>
            </a:extLst>
          </p:cNvPr>
          <p:cNvSpPr txBox="1"/>
          <p:nvPr/>
        </p:nvSpPr>
        <p:spPr>
          <a:xfrm>
            <a:off x="335359" y="5949280"/>
            <a:ext cx="7344817" cy="338554"/>
          </a:xfrm>
          <a:prstGeom prst="rect">
            <a:avLst/>
          </a:prstGeom>
          <a:noFill/>
        </p:spPr>
        <p:txBody>
          <a:bodyPr wrap="square" rtlCol="0">
            <a:spAutoFit/>
          </a:bodyPr>
          <a:lstStyle/>
          <a:p>
            <a:r>
              <a:rPr lang="en-CA" sz="1600" dirty="0">
                <a:highlight>
                  <a:srgbClr val="FFFF00"/>
                </a:highlight>
                <a:latin typeface="Arial" panose="020B0604020202020204" pitchFamily="34" charset="0"/>
                <a:cs typeface="Arial" panose="020B0604020202020204" pitchFamily="34" charset="0"/>
              </a:rPr>
              <a:t>*Note: LGIS is best viewed using Internet Explorer 11 with add-ons disabled. </a:t>
            </a:r>
          </a:p>
        </p:txBody>
      </p:sp>
      <p:pic>
        <p:nvPicPr>
          <p:cNvPr id="3" name="Picture 2">
            <a:extLst>
              <a:ext uri="{FF2B5EF4-FFF2-40B4-BE49-F238E27FC236}">
                <a16:creationId xmlns:a16="http://schemas.microsoft.com/office/drawing/2014/main" id="{98B055A6-8101-4023-A3D1-0E79848C7C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2740" y="1234962"/>
            <a:ext cx="8877756" cy="4388076"/>
          </a:xfrm>
          <a:prstGeom prst="rect">
            <a:avLst/>
          </a:prstGeom>
          <a:ln>
            <a:solidFill>
              <a:schemeClr val="tx2"/>
            </a:solidFill>
          </a:ln>
        </p:spPr>
      </p:pic>
    </p:spTree>
    <p:extLst>
      <p:ext uri="{BB962C8B-B14F-4D97-AF65-F5344CB8AC3E}">
        <p14:creationId xmlns:p14="http://schemas.microsoft.com/office/powerpoint/2010/main" val="39543917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76672"/>
            <a:ext cx="4032448"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Start by clicking  </a:t>
            </a:r>
            <a:r>
              <a:rPr lang="en-US" sz="1600" b="1" dirty="0">
                <a:latin typeface="Arial" panose="020B0604020202020204" pitchFamily="34" charset="0"/>
                <a:cs typeface="Arial" panose="020B0604020202020204" pitchFamily="34" charset="0"/>
              </a:rPr>
              <a:t>Conditional Grants</a:t>
            </a: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77EFE673-824D-4115-85A2-519C27C741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9696" y="1340767"/>
            <a:ext cx="5544616" cy="4176945"/>
          </a:xfrm>
          <a:prstGeom prst="rect">
            <a:avLst/>
          </a:prstGeom>
        </p:spPr>
      </p:pic>
    </p:spTree>
    <p:extLst>
      <p:ext uri="{BB962C8B-B14F-4D97-AF65-F5344CB8AC3E}">
        <p14:creationId xmlns:p14="http://schemas.microsoft.com/office/powerpoint/2010/main" val="10449258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8DCFC74-83C1-4B73-9378-03A49071C8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5760" y="1268760"/>
            <a:ext cx="4320480" cy="4981778"/>
          </a:xfrm>
          <a:prstGeom prst="rect">
            <a:avLst/>
          </a:prstGeom>
        </p:spPr>
      </p:pic>
      <p:sp>
        <p:nvSpPr>
          <p:cNvPr id="3" name="TextBox 2">
            <a:extLst>
              <a:ext uri="{FF2B5EF4-FFF2-40B4-BE49-F238E27FC236}">
                <a16:creationId xmlns:a16="http://schemas.microsoft.com/office/drawing/2014/main" id="{8F25F92A-56DC-46CA-87AB-B57EDA20F32E}"/>
              </a:ext>
            </a:extLst>
          </p:cNvPr>
          <p:cNvSpPr txBox="1"/>
          <p:nvPr/>
        </p:nvSpPr>
        <p:spPr>
          <a:xfrm>
            <a:off x="332424" y="570166"/>
            <a:ext cx="2595224" cy="338554"/>
          </a:xfrm>
          <a:prstGeom prst="rect">
            <a:avLst/>
          </a:prstGeom>
          <a:noFill/>
        </p:spPr>
        <p:txBody>
          <a:bodyPr wrap="square" rtlCol="0">
            <a:spAutoFit/>
          </a:bodyPr>
          <a:lstStyle/>
          <a:p>
            <a:r>
              <a:rPr lang="en-CA" sz="1600" dirty="0">
                <a:latin typeface="Arial" panose="020B0604020202020204" pitchFamily="34" charset="0"/>
                <a:cs typeface="Arial" panose="020B0604020202020204" pitchFamily="34" charset="0"/>
              </a:rPr>
              <a:t>Then click </a:t>
            </a:r>
            <a:r>
              <a:rPr lang="en-CA" sz="1600" b="1"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33707642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498158"/>
            <a:ext cx="3888432"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Then click </a:t>
            </a:r>
            <a:r>
              <a:rPr lang="en-US" sz="1600" b="1" dirty="0">
                <a:latin typeface="Arial" panose="020B0604020202020204" pitchFamily="34" charset="0"/>
                <a:cs typeface="Arial" panose="020B0604020202020204" pitchFamily="34" charset="0"/>
              </a:rPr>
              <a:t>Create New Application. </a:t>
            </a: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E4ABE67-29A4-4EAA-8F2C-70D193792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680" y="1052736"/>
            <a:ext cx="5760640" cy="5248583"/>
          </a:xfrm>
          <a:prstGeom prst="rect">
            <a:avLst/>
          </a:prstGeom>
        </p:spPr>
      </p:pic>
    </p:spTree>
    <p:extLst>
      <p:ext uri="{BB962C8B-B14F-4D97-AF65-F5344CB8AC3E}">
        <p14:creationId xmlns:p14="http://schemas.microsoft.com/office/powerpoint/2010/main" val="33275220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525401"/>
            <a:ext cx="7272808"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Using the dropdown menu, select </a:t>
            </a:r>
            <a:r>
              <a:rPr lang="en-US" sz="1600" b="1" dirty="0">
                <a:latin typeface="Arial" panose="020B0604020202020204" pitchFamily="34" charset="0"/>
                <a:cs typeface="Arial" panose="020B0604020202020204" pitchFamily="34" charset="0"/>
              </a:rPr>
              <a:t>Infrastructure Planning Grant Program.*</a:t>
            </a:r>
            <a:endParaRPr lang="en-US" sz="1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6CEB540E-B3B5-408A-B928-C8614C77C034}"/>
              </a:ext>
            </a:extLst>
          </p:cNvPr>
          <p:cNvSpPr txBox="1"/>
          <p:nvPr/>
        </p:nvSpPr>
        <p:spPr>
          <a:xfrm>
            <a:off x="313468" y="5994045"/>
            <a:ext cx="10031004" cy="338554"/>
          </a:xfrm>
          <a:prstGeom prst="rect">
            <a:avLst/>
          </a:prstGeom>
          <a:noFill/>
        </p:spPr>
        <p:txBody>
          <a:bodyPr wrap="square" rtlCol="0">
            <a:spAutoFit/>
          </a:bodyPr>
          <a:lstStyle/>
          <a:p>
            <a:r>
              <a:rPr lang="en-US" sz="1600" dirty="0">
                <a:highlight>
                  <a:srgbClr val="FFFF00"/>
                </a:highlight>
                <a:latin typeface="Arial" panose="020B0604020202020204" pitchFamily="34" charset="0"/>
                <a:cs typeface="Arial" panose="020B0604020202020204" pitchFamily="34" charset="0"/>
              </a:rPr>
              <a:t>*Note: Clicking </a:t>
            </a:r>
            <a:r>
              <a:rPr lang="en-US" sz="1600" b="1" dirty="0">
                <a:highlight>
                  <a:srgbClr val="FFFF00"/>
                </a:highlight>
                <a:latin typeface="Arial" panose="020B0604020202020204" pitchFamily="34" charset="0"/>
                <a:cs typeface="Arial" panose="020B0604020202020204" pitchFamily="34" charset="0"/>
              </a:rPr>
              <a:t>Close </a:t>
            </a:r>
            <a:r>
              <a:rPr lang="en-US" sz="1600" dirty="0">
                <a:highlight>
                  <a:srgbClr val="FFFF00"/>
                </a:highlight>
                <a:latin typeface="Arial" panose="020B0604020202020204" pitchFamily="34" charset="0"/>
                <a:cs typeface="Arial" panose="020B0604020202020204" pitchFamily="34" charset="0"/>
              </a:rPr>
              <a:t>will return you to the Applications screen. No application record will be created. </a:t>
            </a:r>
            <a:endParaRPr lang="en-CA" sz="1600" dirty="0">
              <a:highlight>
                <a:srgbClr val="FFFF00"/>
              </a:highlight>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68F07D96-8B8F-4C93-8DD0-DB420BCB8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467" y="1052736"/>
            <a:ext cx="11699585" cy="2880320"/>
          </a:xfrm>
          <a:prstGeom prst="rect">
            <a:avLst/>
          </a:prstGeom>
        </p:spPr>
      </p:pic>
    </p:spTree>
    <p:extLst>
      <p:ext uri="{BB962C8B-B14F-4D97-AF65-F5344CB8AC3E}">
        <p14:creationId xmlns:p14="http://schemas.microsoft.com/office/powerpoint/2010/main" val="2770521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9EEBDD-A437-4AF8-9679-69CB4E4CA3EC}"/>
              </a:ext>
            </a:extLst>
          </p:cNvPr>
          <p:cNvSpPr txBox="1"/>
          <p:nvPr/>
        </p:nvSpPr>
        <p:spPr>
          <a:xfrm>
            <a:off x="263352" y="476672"/>
            <a:ext cx="11521280" cy="584775"/>
          </a:xfrm>
          <a:prstGeom prst="rect">
            <a:avLst/>
          </a:prstGeom>
          <a:noFill/>
        </p:spPr>
        <p:txBody>
          <a:bodyPr wrap="square" rtlCol="0">
            <a:spAutoFit/>
          </a:bodyPr>
          <a:lstStyle/>
          <a:p>
            <a:r>
              <a:rPr lang="en-CA" sz="1600" dirty="0"/>
              <a:t>After selecting </a:t>
            </a:r>
            <a:r>
              <a:rPr lang="en-CA" sz="1600" b="1" dirty="0"/>
              <a:t>Infrastructure Planning Grant Program</a:t>
            </a:r>
            <a:r>
              <a:rPr lang="en-CA" sz="1600" dirty="0"/>
              <a:t>, you will see the program’s </a:t>
            </a:r>
            <a:r>
              <a:rPr lang="en-CA" sz="1600" b="1" dirty="0"/>
              <a:t>Application Deadline </a:t>
            </a:r>
            <a:r>
              <a:rPr lang="en-CA" sz="1600" dirty="0"/>
              <a:t>and a link to additional </a:t>
            </a:r>
            <a:r>
              <a:rPr lang="en-CA" sz="1600" b="1" dirty="0"/>
              <a:t>Program Information. </a:t>
            </a:r>
          </a:p>
        </p:txBody>
      </p:sp>
      <p:pic>
        <p:nvPicPr>
          <p:cNvPr id="4" name="Picture 3">
            <a:extLst>
              <a:ext uri="{FF2B5EF4-FFF2-40B4-BE49-F238E27FC236}">
                <a16:creationId xmlns:a16="http://schemas.microsoft.com/office/drawing/2014/main" id="{C4EAD2D4-0898-454C-8808-CFA103AD68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360" y="1268760"/>
            <a:ext cx="11441271" cy="3528392"/>
          </a:xfrm>
          <a:prstGeom prst="rect">
            <a:avLst/>
          </a:prstGeom>
        </p:spPr>
      </p:pic>
      <p:sp>
        <p:nvSpPr>
          <p:cNvPr id="5" name="TextBox 4">
            <a:extLst>
              <a:ext uri="{FF2B5EF4-FFF2-40B4-BE49-F238E27FC236}">
                <a16:creationId xmlns:a16="http://schemas.microsoft.com/office/drawing/2014/main" id="{7EC8B7E8-0C4B-4B48-928F-7C7F438617AE}"/>
              </a:ext>
            </a:extLst>
          </p:cNvPr>
          <p:cNvSpPr txBox="1"/>
          <p:nvPr/>
        </p:nvSpPr>
        <p:spPr>
          <a:xfrm>
            <a:off x="479376" y="3784684"/>
            <a:ext cx="9793088" cy="292388"/>
          </a:xfrm>
          <a:prstGeom prst="rect">
            <a:avLst/>
          </a:prstGeom>
          <a:solidFill>
            <a:schemeClr val="bg1"/>
          </a:solidFill>
        </p:spPr>
        <p:txBody>
          <a:bodyPr wrap="square" rtlCol="0">
            <a:spAutoFit/>
          </a:bodyPr>
          <a:lstStyle/>
          <a:p>
            <a:r>
              <a:rPr lang="en-CA" sz="1300" dirty="0">
                <a:hlinkClick r:id="rId4"/>
              </a:rPr>
              <a:t>https://www2.gov.bc.ca/gov/content/governments/local-governments/grants-transfers/grants/infrastructure-planning-grant-program</a:t>
            </a:r>
            <a:endParaRPr lang="en-CA" sz="1300" dirty="0"/>
          </a:p>
        </p:txBody>
      </p:sp>
      <p:sp>
        <p:nvSpPr>
          <p:cNvPr id="3" name="TextBox 2">
            <a:extLst>
              <a:ext uri="{FF2B5EF4-FFF2-40B4-BE49-F238E27FC236}">
                <a16:creationId xmlns:a16="http://schemas.microsoft.com/office/drawing/2014/main" id="{FC9E1A52-81A2-4AA6-93BA-59F6656CFB92}"/>
              </a:ext>
            </a:extLst>
          </p:cNvPr>
          <p:cNvSpPr txBox="1"/>
          <p:nvPr/>
        </p:nvSpPr>
        <p:spPr>
          <a:xfrm>
            <a:off x="911424" y="5445224"/>
            <a:ext cx="10873208" cy="584775"/>
          </a:xfrm>
          <a:prstGeom prst="rect">
            <a:avLst/>
          </a:prstGeom>
          <a:noFill/>
        </p:spPr>
        <p:txBody>
          <a:bodyPr wrap="square" rtlCol="0">
            <a:spAutoFit/>
          </a:bodyPr>
          <a:lstStyle/>
          <a:p>
            <a:r>
              <a:rPr lang="en-CA" sz="1600" dirty="0">
                <a:highlight>
                  <a:srgbClr val="FFFF00"/>
                </a:highlight>
              </a:rPr>
              <a:t>*Note: The Infrastructure Planning Grant Program provides for ongoing intake of applications. The “Application Deadline” indicated above is a system required field and </a:t>
            </a:r>
            <a:r>
              <a:rPr lang="en-CA" sz="1600" b="1" dirty="0">
                <a:highlight>
                  <a:srgbClr val="FFFF00"/>
                </a:highlight>
              </a:rPr>
              <a:t>NOT</a:t>
            </a:r>
            <a:r>
              <a:rPr lang="en-CA" sz="1600" dirty="0">
                <a:highlight>
                  <a:srgbClr val="FFFF00"/>
                </a:highlight>
              </a:rPr>
              <a:t> an enforced deadline.</a:t>
            </a:r>
          </a:p>
        </p:txBody>
      </p:sp>
    </p:spTree>
    <p:extLst>
      <p:ext uri="{BB962C8B-B14F-4D97-AF65-F5344CB8AC3E}">
        <p14:creationId xmlns:p14="http://schemas.microsoft.com/office/powerpoint/2010/main" val="40818299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F3E5CF-5FF3-4A3A-9AF2-5E0A156474EE}"/>
              </a:ext>
            </a:extLst>
          </p:cNvPr>
          <p:cNvSpPr txBox="1"/>
          <p:nvPr/>
        </p:nvSpPr>
        <p:spPr>
          <a:xfrm>
            <a:off x="263352" y="476672"/>
            <a:ext cx="11385674" cy="584775"/>
          </a:xfrm>
          <a:prstGeom prst="rect">
            <a:avLst/>
          </a:prstGeom>
          <a:noFill/>
        </p:spPr>
        <p:txBody>
          <a:bodyPr wrap="square" rtlCol="0">
            <a:spAutoFit/>
          </a:bodyPr>
          <a:lstStyle/>
          <a:p>
            <a:r>
              <a:rPr lang="en-CA" sz="1600" dirty="0"/>
              <a:t>You may have noticed the </a:t>
            </a:r>
            <a:r>
              <a:rPr lang="en-CA" sz="1600" b="1" dirty="0"/>
              <a:t>Close</a:t>
            </a:r>
            <a:r>
              <a:rPr lang="en-CA" sz="1600" dirty="0"/>
              <a:t> button that was next to the </a:t>
            </a:r>
            <a:r>
              <a:rPr lang="en-CA" sz="1600" b="1" dirty="0"/>
              <a:t>Create New Application </a:t>
            </a:r>
            <a:r>
              <a:rPr lang="en-CA" sz="1600" dirty="0"/>
              <a:t>button now reads </a:t>
            </a:r>
            <a:r>
              <a:rPr lang="en-CA" sz="1600" b="1" dirty="0"/>
              <a:t>Cancel. </a:t>
            </a:r>
            <a:r>
              <a:rPr lang="en-CA" sz="1600" dirty="0"/>
              <a:t>Clicking </a:t>
            </a:r>
            <a:r>
              <a:rPr lang="en-CA" sz="1600" b="1" dirty="0"/>
              <a:t>Cancel </a:t>
            </a:r>
            <a:r>
              <a:rPr lang="en-CA" sz="1600" dirty="0"/>
              <a:t>will bring up a warning message.*</a:t>
            </a:r>
            <a:endParaRPr lang="en-CA" sz="1600" b="1" dirty="0"/>
          </a:p>
        </p:txBody>
      </p:sp>
      <p:pic>
        <p:nvPicPr>
          <p:cNvPr id="6" name="Picture 5">
            <a:extLst>
              <a:ext uri="{FF2B5EF4-FFF2-40B4-BE49-F238E27FC236}">
                <a16:creationId xmlns:a16="http://schemas.microsoft.com/office/drawing/2014/main" id="{AF1C33E8-7874-464D-BCF5-0A37C3E173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006" y="1268760"/>
            <a:ext cx="10593586" cy="4330763"/>
          </a:xfrm>
          <a:prstGeom prst="rect">
            <a:avLst/>
          </a:prstGeom>
        </p:spPr>
      </p:pic>
      <p:sp>
        <p:nvSpPr>
          <p:cNvPr id="7" name="TextBox 6">
            <a:extLst>
              <a:ext uri="{FF2B5EF4-FFF2-40B4-BE49-F238E27FC236}">
                <a16:creationId xmlns:a16="http://schemas.microsoft.com/office/drawing/2014/main" id="{4AC01D50-3AD0-4199-894D-56AC6038C9B4}"/>
              </a:ext>
            </a:extLst>
          </p:cNvPr>
          <p:cNvSpPr txBox="1"/>
          <p:nvPr/>
        </p:nvSpPr>
        <p:spPr>
          <a:xfrm>
            <a:off x="263352" y="5733256"/>
            <a:ext cx="11593288" cy="646331"/>
          </a:xfrm>
          <a:prstGeom prst="rect">
            <a:avLst/>
          </a:prstGeom>
          <a:noFill/>
        </p:spPr>
        <p:txBody>
          <a:bodyPr wrap="square" rtlCol="0">
            <a:spAutoFit/>
          </a:bodyPr>
          <a:lstStyle/>
          <a:p>
            <a:r>
              <a:rPr lang="en-CA" dirty="0">
                <a:highlight>
                  <a:srgbClr val="FFFF00"/>
                </a:highlight>
              </a:rPr>
              <a:t>*Note: Clicking </a:t>
            </a:r>
            <a:r>
              <a:rPr lang="en-CA" b="1" dirty="0">
                <a:highlight>
                  <a:srgbClr val="FFFF00"/>
                </a:highlight>
              </a:rPr>
              <a:t>OK</a:t>
            </a:r>
            <a:r>
              <a:rPr lang="en-CA" dirty="0">
                <a:highlight>
                  <a:srgbClr val="FFFF00"/>
                </a:highlight>
              </a:rPr>
              <a:t> </a:t>
            </a:r>
            <a:r>
              <a:rPr lang="en-US" dirty="0">
                <a:highlight>
                  <a:srgbClr val="FFFF00"/>
                </a:highlight>
                <a:latin typeface="Arial" panose="020B0604020202020204" pitchFamily="34" charset="0"/>
                <a:cs typeface="Arial" panose="020B0604020202020204" pitchFamily="34" charset="0"/>
              </a:rPr>
              <a:t>will return you to the Applications screen. No application record will be created. </a:t>
            </a:r>
          </a:p>
          <a:p>
            <a:r>
              <a:rPr lang="en-US" dirty="0">
                <a:highlight>
                  <a:srgbClr val="FFFF00"/>
                </a:highlight>
                <a:latin typeface="Arial" panose="020B0604020202020204" pitchFamily="34" charset="0"/>
                <a:cs typeface="Arial" panose="020B0604020202020204" pitchFamily="34" charset="0"/>
              </a:rPr>
              <a:t>Clicking </a:t>
            </a:r>
            <a:r>
              <a:rPr lang="en-US" b="1" dirty="0">
                <a:highlight>
                  <a:srgbClr val="FFFF00"/>
                </a:highlight>
                <a:latin typeface="Arial" panose="020B0604020202020204" pitchFamily="34" charset="0"/>
                <a:cs typeface="Arial" panose="020B0604020202020204" pitchFamily="34" charset="0"/>
              </a:rPr>
              <a:t>Cancel</a:t>
            </a:r>
            <a:r>
              <a:rPr lang="en-US" dirty="0">
                <a:highlight>
                  <a:srgbClr val="FFFF00"/>
                </a:highlight>
                <a:latin typeface="Arial" panose="020B0604020202020204" pitchFamily="34" charset="0"/>
                <a:cs typeface="Arial" panose="020B0604020202020204" pitchFamily="34" charset="0"/>
              </a:rPr>
              <a:t> in the pop-up will return you to the Create New Application screen.  </a:t>
            </a:r>
            <a:endParaRPr lang="en-CA" dirty="0">
              <a:highlight>
                <a:srgbClr val="FFFF00"/>
              </a:highlight>
            </a:endParaRPr>
          </a:p>
        </p:txBody>
      </p:sp>
      <p:sp>
        <p:nvSpPr>
          <p:cNvPr id="5" name="TextBox 4">
            <a:extLst>
              <a:ext uri="{FF2B5EF4-FFF2-40B4-BE49-F238E27FC236}">
                <a16:creationId xmlns:a16="http://schemas.microsoft.com/office/drawing/2014/main" id="{DA6931DB-2F30-4FF4-B56A-BFC6869F0665}"/>
              </a:ext>
            </a:extLst>
          </p:cNvPr>
          <p:cNvSpPr txBox="1"/>
          <p:nvPr/>
        </p:nvSpPr>
        <p:spPr>
          <a:xfrm>
            <a:off x="983432" y="3841303"/>
            <a:ext cx="11208568" cy="307777"/>
          </a:xfrm>
          <a:prstGeom prst="rect">
            <a:avLst/>
          </a:prstGeom>
          <a:solidFill>
            <a:schemeClr val="bg1"/>
          </a:solidFill>
        </p:spPr>
        <p:txBody>
          <a:bodyPr wrap="square" rtlCol="0">
            <a:spAutoFit/>
          </a:bodyPr>
          <a:lstStyle/>
          <a:p>
            <a:r>
              <a:rPr lang="en-CA" sz="1400" dirty="0">
                <a:hlinkClick r:id="rId4"/>
              </a:rPr>
              <a:t>https://www2.gov.bc.ca/gov/content/governments/local-governments/grants-transfers/grants/infrastructure-planning-grant-program</a:t>
            </a:r>
            <a:endParaRPr lang="en-CA" sz="1400" dirty="0"/>
          </a:p>
        </p:txBody>
      </p:sp>
    </p:spTree>
    <p:extLst>
      <p:ext uri="{BB962C8B-B14F-4D97-AF65-F5344CB8AC3E}">
        <p14:creationId xmlns:p14="http://schemas.microsoft.com/office/powerpoint/2010/main" val="1664788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Custo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1967</TotalTime>
  <Words>580</Words>
  <Application>Microsoft Office PowerPoint</Application>
  <PresentationFormat>Widescreen</PresentationFormat>
  <Paragraphs>58</Paragraphs>
  <Slides>12</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Myriad Web Pro Condensed</vt:lpstr>
      <vt:lpstr>Office Theme</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Province of British 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New Budget Forecast Report (BFR)</dc:title>
  <dc:creator>Grimston, Liane CSCD:EX</dc:creator>
  <cp:lastModifiedBy>Coe, Donna MAH:EX</cp:lastModifiedBy>
  <cp:revision>157</cp:revision>
  <dcterms:created xsi:type="dcterms:W3CDTF">2017-08-04T14:52:23Z</dcterms:created>
  <dcterms:modified xsi:type="dcterms:W3CDTF">2020-06-03T18:55:29Z</dcterms:modified>
</cp:coreProperties>
</file>