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sldIdLst>
    <p:sldId id="256" r:id="rId3"/>
    <p:sldId id="257" r:id="rId4"/>
    <p:sldId id="279" r:id="rId5"/>
    <p:sldId id="264" r:id="rId6"/>
    <p:sldId id="282" r:id="rId7"/>
    <p:sldId id="283" r:id="rId8"/>
    <p:sldId id="263" r:id="rId9"/>
    <p:sldId id="267" r:id="rId10"/>
    <p:sldId id="284" r:id="rId11"/>
    <p:sldId id="287" r:id="rId12"/>
    <p:sldId id="268" r:id="rId13"/>
    <p:sldId id="269" r:id="rId14"/>
    <p:sldId id="288" r:id="rId15"/>
    <p:sldId id="270" r:id="rId16"/>
    <p:sldId id="271" r:id="rId17"/>
    <p:sldId id="272" r:id="rId18"/>
    <p:sldId id="25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39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4C5CE-94F1-4B7A-B8FE-23B4D105F3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F1E83F2C-5C22-4563-9CD7-FBB2C2454E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51F19B80-ADC4-4288-84EA-85C8FD71DB85}"/>
              </a:ext>
            </a:extLst>
          </p:cNvPr>
          <p:cNvSpPr>
            <a:spLocks noGrp="1"/>
          </p:cNvSpPr>
          <p:nvPr>
            <p:ph type="dt" sz="half" idx="10"/>
          </p:nvPr>
        </p:nvSpPr>
        <p:spPr/>
        <p:txBody>
          <a:bodyPr/>
          <a:lstStyle/>
          <a:p>
            <a:fld id="{3659D1C9-F17E-4B3A-A08E-6F1DABE33137}" type="datetimeFigureOut">
              <a:rPr lang="en-CA" smtClean="0"/>
              <a:t>2020-03-30</a:t>
            </a:fld>
            <a:endParaRPr lang="en-CA"/>
          </a:p>
        </p:txBody>
      </p:sp>
      <p:sp>
        <p:nvSpPr>
          <p:cNvPr id="5" name="Footer Placeholder 4">
            <a:extLst>
              <a:ext uri="{FF2B5EF4-FFF2-40B4-BE49-F238E27FC236}">
                <a16:creationId xmlns:a16="http://schemas.microsoft.com/office/drawing/2014/main" id="{BA30C8E9-0354-4E50-A19C-84CC7969A36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F7B08BA-B5F8-4C4A-98EA-AB50F11C6375}"/>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355499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C6B86-5C66-463E-8052-AB795BDAA04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F962EFA-F9C3-4FE2-A398-811C74E9D1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60DA6B3-8877-42A5-BCA0-907D145E5CCD}"/>
              </a:ext>
            </a:extLst>
          </p:cNvPr>
          <p:cNvSpPr>
            <a:spLocks noGrp="1"/>
          </p:cNvSpPr>
          <p:nvPr>
            <p:ph type="dt" sz="half" idx="10"/>
          </p:nvPr>
        </p:nvSpPr>
        <p:spPr/>
        <p:txBody>
          <a:bodyPr/>
          <a:lstStyle/>
          <a:p>
            <a:fld id="{3659D1C9-F17E-4B3A-A08E-6F1DABE33137}" type="datetimeFigureOut">
              <a:rPr lang="en-CA" smtClean="0"/>
              <a:t>2020-03-30</a:t>
            </a:fld>
            <a:endParaRPr lang="en-CA"/>
          </a:p>
        </p:txBody>
      </p:sp>
      <p:sp>
        <p:nvSpPr>
          <p:cNvPr id="5" name="Footer Placeholder 4">
            <a:extLst>
              <a:ext uri="{FF2B5EF4-FFF2-40B4-BE49-F238E27FC236}">
                <a16:creationId xmlns:a16="http://schemas.microsoft.com/office/drawing/2014/main" id="{984DDC61-99E8-429B-AFDE-5B7F0FC9485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C158CAF-9F2E-43B6-8C54-DB9205A1DDEC}"/>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192679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BE5FD1-2617-4709-AC47-FC30751A40E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6984D83-252C-474C-A3D6-D976D653CC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E6C81E7-9648-4140-9C80-4078BECF1D2F}"/>
              </a:ext>
            </a:extLst>
          </p:cNvPr>
          <p:cNvSpPr>
            <a:spLocks noGrp="1"/>
          </p:cNvSpPr>
          <p:nvPr>
            <p:ph type="dt" sz="half" idx="10"/>
          </p:nvPr>
        </p:nvSpPr>
        <p:spPr/>
        <p:txBody>
          <a:bodyPr/>
          <a:lstStyle/>
          <a:p>
            <a:fld id="{3659D1C9-F17E-4B3A-A08E-6F1DABE33137}" type="datetimeFigureOut">
              <a:rPr lang="en-CA" smtClean="0"/>
              <a:t>2020-03-30</a:t>
            </a:fld>
            <a:endParaRPr lang="en-CA"/>
          </a:p>
        </p:txBody>
      </p:sp>
      <p:sp>
        <p:nvSpPr>
          <p:cNvPr id="5" name="Footer Placeholder 4">
            <a:extLst>
              <a:ext uri="{FF2B5EF4-FFF2-40B4-BE49-F238E27FC236}">
                <a16:creationId xmlns:a16="http://schemas.microsoft.com/office/drawing/2014/main" id="{4B6DA52D-2B65-4FE9-9FF0-47752486705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0C8FB8A-BE06-449F-90F7-565161F877F0}"/>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2427059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3BC2E-BCF2-468D-97A1-DDD43602A6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43BFC0-9D9E-4352-A488-614B012469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F17F29-6AB2-41CD-82AE-D4444908D3AE}"/>
              </a:ext>
            </a:extLst>
          </p:cNvPr>
          <p:cNvSpPr>
            <a:spLocks noGrp="1"/>
          </p:cNvSpPr>
          <p:nvPr>
            <p:ph type="dt" sz="half" idx="10"/>
          </p:nvPr>
        </p:nvSpPr>
        <p:spPr/>
        <p:txBody>
          <a:bodyPr/>
          <a:lstStyle/>
          <a:p>
            <a:fld id="{C214D54F-B2C3-4416-8E8B-27C7D790290E}" type="datetimeFigureOut">
              <a:rPr lang="en-US" smtClean="0"/>
              <a:t>3/30/2020</a:t>
            </a:fld>
            <a:endParaRPr lang="en-US"/>
          </a:p>
        </p:txBody>
      </p:sp>
      <p:sp>
        <p:nvSpPr>
          <p:cNvPr id="5" name="Footer Placeholder 4">
            <a:extLst>
              <a:ext uri="{FF2B5EF4-FFF2-40B4-BE49-F238E27FC236}">
                <a16:creationId xmlns:a16="http://schemas.microsoft.com/office/drawing/2014/main" id="{E7CA6BE6-E481-452D-AC2A-41056F977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D683A1-F4EA-48BB-80B9-F5EFEA967317}"/>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2593742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A96B1-D473-4ADC-97C2-F7F1AC59AF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20AE0A-78FA-464C-8D5C-DCE242DB66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3608D8-0188-4919-9E33-905CB254DC25}"/>
              </a:ext>
            </a:extLst>
          </p:cNvPr>
          <p:cNvSpPr>
            <a:spLocks noGrp="1"/>
          </p:cNvSpPr>
          <p:nvPr>
            <p:ph type="dt" sz="half" idx="10"/>
          </p:nvPr>
        </p:nvSpPr>
        <p:spPr/>
        <p:txBody>
          <a:bodyPr/>
          <a:lstStyle/>
          <a:p>
            <a:fld id="{C214D54F-B2C3-4416-8E8B-27C7D790290E}" type="datetimeFigureOut">
              <a:rPr lang="en-US" smtClean="0"/>
              <a:t>3/30/2020</a:t>
            </a:fld>
            <a:endParaRPr lang="en-US"/>
          </a:p>
        </p:txBody>
      </p:sp>
      <p:sp>
        <p:nvSpPr>
          <p:cNvPr id="5" name="Footer Placeholder 4">
            <a:extLst>
              <a:ext uri="{FF2B5EF4-FFF2-40B4-BE49-F238E27FC236}">
                <a16:creationId xmlns:a16="http://schemas.microsoft.com/office/drawing/2014/main" id="{2A2012FD-E5A2-4CBF-BAFB-4F4F49CE4A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FFB184-7E1C-48FB-9C23-FCCDE709EE16}"/>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3564997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0D5F3-ADC0-4017-BA86-44CE65DD58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47EF7B-EA6A-4B9A-8C7D-B403E5CA96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E6C082-2325-4253-B86C-B95B527F8622}"/>
              </a:ext>
            </a:extLst>
          </p:cNvPr>
          <p:cNvSpPr>
            <a:spLocks noGrp="1"/>
          </p:cNvSpPr>
          <p:nvPr>
            <p:ph type="dt" sz="half" idx="10"/>
          </p:nvPr>
        </p:nvSpPr>
        <p:spPr/>
        <p:txBody>
          <a:bodyPr/>
          <a:lstStyle/>
          <a:p>
            <a:fld id="{C214D54F-B2C3-4416-8E8B-27C7D790290E}" type="datetimeFigureOut">
              <a:rPr lang="en-US" smtClean="0"/>
              <a:t>3/30/2020</a:t>
            </a:fld>
            <a:endParaRPr lang="en-US"/>
          </a:p>
        </p:txBody>
      </p:sp>
      <p:sp>
        <p:nvSpPr>
          <p:cNvPr id="5" name="Footer Placeholder 4">
            <a:extLst>
              <a:ext uri="{FF2B5EF4-FFF2-40B4-BE49-F238E27FC236}">
                <a16:creationId xmlns:a16="http://schemas.microsoft.com/office/drawing/2014/main" id="{4E22ABED-D9C7-479A-BC28-BFD0C26234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CF5106-3DD6-4150-881A-05C0E21D3C3D}"/>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3138934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3CB58-445F-4B4C-B91A-26515878DD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E3484B-EDD1-40F3-B156-542117BD90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57C79F-BDAA-4ADB-B274-6D361A7082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818347-AF8D-4594-8229-A127A83F7C2B}"/>
              </a:ext>
            </a:extLst>
          </p:cNvPr>
          <p:cNvSpPr>
            <a:spLocks noGrp="1"/>
          </p:cNvSpPr>
          <p:nvPr>
            <p:ph type="dt" sz="half" idx="10"/>
          </p:nvPr>
        </p:nvSpPr>
        <p:spPr/>
        <p:txBody>
          <a:bodyPr/>
          <a:lstStyle/>
          <a:p>
            <a:fld id="{C214D54F-B2C3-4416-8E8B-27C7D790290E}" type="datetimeFigureOut">
              <a:rPr lang="en-US" smtClean="0"/>
              <a:t>3/30/2020</a:t>
            </a:fld>
            <a:endParaRPr lang="en-US"/>
          </a:p>
        </p:txBody>
      </p:sp>
      <p:sp>
        <p:nvSpPr>
          <p:cNvPr id="6" name="Footer Placeholder 5">
            <a:extLst>
              <a:ext uri="{FF2B5EF4-FFF2-40B4-BE49-F238E27FC236}">
                <a16:creationId xmlns:a16="http://schemas.microsoft.com/office/drawing/2014/main" id="{C7A71FED-3D36-463E-A33B-7F5F014F8B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992DA3-579D-43C7-8572-B20CAEE6426D}"/>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2105202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A599E-937C-4FF1-BA13-76860B3438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143B34-4F4F-4FB3-AFEA-CDF294C429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5D77F3-2A5F-4E39-B185-BE51FC542B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37E053-F7D9-4DE3-861D-083C150F00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4484FE-09DD-494E-AFCE-68554E76B3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7E6869-4D56-42F0-AEA3-696DB6734071}"/>
              </a:ext>
            </a:extLst>
          </p:cNvPr>
          <p:cNvSpPr>
            <a:spLocks noGrp="1"/>
          </p:cNvSpPr>
          <p:nvPr>
            <p:ph type="dt" sz="half" idx="10"/>
          </p:nvPr>
        </p:nvSpPr>
        <p:spPr/>
        <p:txBody>
          <a:bodyPr/>
          <a:lstStyle/>
          <a:p>
            <a:fld id="{C214D54F-B2C3-4416-8E8B-27C7D790290E}" type="datetimeFigureOut">
              <a:rPr lang="en-US" smtClean="0"/>
              <a:t>3/30/2020</a:t>
            </a:fld>
            <a:endParaRPr lang="en-US"/>
          </a:p>
        </p:txBody>
      </p:sp>
      <p:sp>
        <p:nvSpPr>
          <p:cNvPr id="8" name="Footer Placeholder 7">
            <a:extLst>
              <a:ext uri="{FF2B5EF4-FFF2-40B4-BE49-F238E27FC236}">
                <a16:creationId xmlns:a16="http://schemas.microsoft.com/office/drawing/2014/main" id="{8D446E0A-09C1-46B9-B316-BD1B5E7A2F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091260-9E4C-4ADC-8458-CACA71686447}"/>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506278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C09E9-BBBD-4146-BCA3-5E37A9880E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8E1153-E28E-45DE-9807-E0ADD8FE5A87}"/>
              </a:ext>
            </a:extLst>
          </p:cNvPr>
          <p:cNvSpPr>
            <a:spLocks noGrp="1"/>
          </p:cNvSpPr>
          <p:nvPr>
            <p:ph type="dt" sz="half" idx="10"/>
          </p:nvPr>
        </p:nvSpPr>
        <p:spPr/>
        <p:txBody>
          <a:bodyPr/>
          <a:lstStyle/>
          <a:p>
            <a:fld id="{C214D54F-B2C3-4416-8E8B-27C7D790290E}" type="datetimeFigureOut">
              <a:rPr lang="en-US" smtClean="0"/>
              <a:t>3/30/2020</a:t>
            </a:fld>
            <a:endParaRPr lang="en-US"/>
          </a:p>
        </p:txBody>
      </p:sp>
      <p:sp>
        <p:nvSpPr>
          <p:cNvPr id="4" name="Footer Placeholder 3">
            <a:extLst>
              <a:ext uri="{FF2B5EF4-FFF2-40B4-BE49-F238E27FC236}">
                <a16:creationId xmlns:a16="http://schemas.microsoft.com/office/drawing/2014/main" id="{AA83BA40-0007-4A19-BC1F-6B5FFEB25D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CF77A2-1324-4702-9F62-3495532ACD12}"/>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24580293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8E886E-4861-4CCA-8E73-F38B9A5CB4E3}"/>
              </a:ext>
            </a:extLst>
          </p:cNvPr>
          <p:cNvSpPr>
            <a:spLocks noGrp="1"/>
          </p:cNvSpPr>
          <p:nvPr>
            <p:ph type="dt" sz="half" idx="10"/>
          </p:nvPr>
        </p:nvSpPr>
        <p:spPr/>
        <p:txBody>
          <a:bodyPr/>
          <a:lstStyle/>
          <a:p>
            <a:fld id="{C214D54F-B2C3-4416-8E8B-27C7D790290E}" type="datetimeFigureOut">
              <a:rPr lang="en-US" smtClean="0"/>
              <a:t>3/30/2020</a:t>
            </a:fld>
            <a:endParaRPr lang="en-US"/>
          </a:p>
        </p:txBody>
      </p:sp>
      <p:sp>
        <p:nvSpPr>
          <p:cNvPr id="3" name="Footer Placeholder 2">
            <a:extLst>
              <a:ext uri="{FF2B5EF4-FFF2-40B4-BE49-F238E27FC236}">
                <a16:creationId xmlns:a16="http://schemas.microsoft.com/office/drawing/2014/main" id="{ADF2CE4A-B11E-40D4-BC89-9DD99851B5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12E6D1-1F85-4029-835A-B95A665EEFF6}"/>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4141777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E67F3-67A8-40B9-90DC-3905B7F1C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EA42AE-32DC-451C-B8B3-959896BCE8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CBADC3-1FEF-4FAD-B397-80F472D2CF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4DF918-30F0-4C8E-B826-F105600C44B4}"/>
              </a:ext>
            </a:extLst>
          </p:cNvPr>
          <p:cNvSpPr>
            <a:spLocks noGrp="1"/>
          </p:cNvSpPr>
          <p:nvPr>
            <p:ph type="dt" sz="half" idx="10"/>
          </p:nvPr>
        </p:nvSpPr>
        <p:spPr/>
        <p:txBody>
          <a:bodyPr/>
          <a:lstStyle/>
          <a:p>
            <a:fld id="{C214D54F-B2C3-4416-8E8B-27C7D790290E}" type="datetimeFigureOut">
              <a:rPr lang="en-US" smtClean="0"/>
              <a:t>3/30/2020</a:t>
            </a:fld>
            <a:endParaRPr lang="en-US"/>
          </a:p>
        </p:txBody>
      </p:sp>
      <p:sp>
        <p:nvSpPr>
          <p:cNvPr id="6" name="Footer Placeholder 5">
            <a:extLst>
              <a:ext uri="{FF2B5EF4-FFF2-40B4-BE49-F238E27FC236}">
                <a16:creationId xmlns:a16="http://schemas.microsoft.com/office/drawing/2014/main" id="{91E646ED-721E-4AB2-A6E2-EF758ED43D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6E877B-EB40-4541-9CED-434D744D0D00}"/>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3557947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58315-02A7-488F-8952-6ED0C9BB766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07970C9-5FC7-4A20-AE4B-1A52176564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C0F60A7-3F28-41B9-9FBE-3AC48D72EA79}"/>
              </a:ext>
            </a:extLst>
          </p:cNvPr>
          <p:cNvSpPr>
            <a:spLocks noGrp="1"/>
          </p:cNvSpPr>
          <p:nvPr>
            <p:ph type="dt" sz="half" idx="10"/>
          </p:nvPr>
        </p:nvSpPr>
        <p:spPr/>
        <p:txBody>
          <a:bodyPr/>
          <a:lstStyle/>
          <a:p>
            <a:fld id="{3659D1C9-F17E-4B3A-A08E-6F1DABE33137}" type="datetimeFigureOut">
              <a:rPr lang="en-CA" smtClean="0"/>
              <a:t>2020-03-30</a:t>
            </a:fld>
            <a:endParaRPr lang="en-CA"/>
          </a:p>
        </p:txBody>
      </p:sp>
      <p:sp>
        <p:nvSpPr>
          <p:cNvPr id="5" name="Footer Placeholder 4">
            <a:extLst>
              <a:ext uri="{FF2B5EF4-FFF2-40B4-BE49-F238E27FC236}">
                <a16:creationId xmlns:a16="http://schemas.microsoft.com/office/drawing/2014/main" id="{F579287D-5E73-4183-9EE8-72368F26DF0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EC9395F-FC5C-4F5B-B143-F8E88EC286F5}"/>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62201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89307-2003-45C8-9344-977D764356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EEBB80-831D-4296-AA0C-8F7600C94B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F3DE36-B939-44E0-83B1-AD41DB257D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998FA6-BC0B-4384-B07F-C232D45E62D2}"/>
              </a:ext>
            </a:extLst>
          </p:cNvPr>
          <p:cNvSpPr>
            <a:spLocks noGrp="1"/>
          </p:cNvSpPr>
          <p:nvPr>
            <p:ph type="dt" sz="half" idx="10"/>
          </p:nvPr>
        </p:nvSpPr>
        <p:spPr/>
        <p:txBody>
          <a:bodyPr/>
          <a:lstStyle/>
          <a:p>
            <a:fld id="{C214D54F-B2C3-4416-8E8B-27C7D790290E}" type="datetimeFigureOut">
              <a:rPr lang="en-US" smtClean="0"/>
              <a:t>3/30/2020</a:t>
            </a:fld>
            <a:endParaRPr lang="en-US"/>
          </a:p>
        </p:txBody>
      </p:sp>
      <p:sp>
        <p:nvSpPr>
          <p:cNvPr id="6" name="Footer Placeholder 5">
            <a:extLst>
              <a:ext uri="{FF2B5EF4-FFF2-40B4-BE49-F238E27FC236}">
                <a16:creationId xmlns:a16="http://schemas.microsoft.com/office/drawing/2014/main" id="{F0FD9CA3-1465-490D-9CFF-5308074DAE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9A3C56-3B16-4AB2-82FE-CB7173C77F0B}"/>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10555498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04B38-D29A-41F4-8E84-98531F356F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6574FF-119B-4305-9F45-CC0C76B2BF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01BF34-6D7F-4116-88A7-01FDE2CA2BDA}"/>
              </a:ext>
            </a:extLst>
          </p:cNvPr>
          <p:cNvSpPr>
            <a:spLocks noGrp="1"/>
          </p:cNvSpPr>
          <p:nvPr>
            <p:ph type="dt" sz="half" idx="10"/>
          </p:nvPr>
        </p:nvSpPr>
        <p:spPr/>
        <p:txBody>
          <a:bodyPr/>
          <a:lstStyle/>
          <a:p>
            <a:fld id="{C214D54F-B2C3-4416-8E8B-27C7D790290E}" type="datetimeFigureOut">
              <a:rPr lang="en-US" smtClean="0"/>
              <a:t>3/30/2020</a:t>
            </a:fld>
            <a:endParaRPr lang="en-US"/>
          </a:p>
        </p:txBody>
      </p:sp>
      <p:sp>
        <p:nvSpPr>
          <p:cNvPr id="5" name="Footer Placeholder 4">
            <a:extLst>
              <a:ext uri="{FF2B5EF4-FFF2-40B4-BE49-F238E27FC236}">
                <a16:creationId xmlns:a16="http://schemas.microsoft.com/office/drawing/2014/main" id="{FC17F618-2306-4104-AC6C-61A3B197BE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31CE14-6FE7-4F50-9515-DFD5C23ABAD8}"/>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17587588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2C85D5-3350-4A97-B369-5F5D2EF7AF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DF72B4E-C3EE-41F9-ACBD-A40D31209F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16351A-2458-4EBE-9CAD-80F0109C2D09}"/>
              </a:ext>
            </a:extLst>
          </p:cNvPr>
          <p:cNvSpPr>
            <a:spLocks noGrp="1"/>
          </p:cNvSpPr>
          <p:nvPr>
            <p:ph type="dt" sz="half" idx="10"/>
          </p:nvPr>
        </p:nvSpPr>
        <p:spPr/>
        <p:txBody>
          <a:bodyPr/>
          <a:lstStyle/>
          <a:p>
            <a:fld id="{C214D54F-B2C3-4416-8E8B-27C7D790290E}" type="datetimeFigureOut">
              <a:rPr lang="en-US" smtClean="0"/>
              <a:t>3/30/2020</a:t>
            </a:fld>
            <a:endParaRPr lang="en-US"/>
          </a:p>
        </p:txBody>
      </p:sp>
      <p:sp>
        <p:nvSpPr>
          <p:cNvPr id="5" name="Footer Placeholder 4">
            <a:extLst>
              <a:ext uri="{FF2B5EF4-FFF2-40B4-BE49-F238E27FC236}">
                <a16:creationId xmlns:a16="http://schemas.microsoft.com/office/drawing/2014/main" id="{80017E8D-4A66-4380-B076-BB70246CD0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A2BC58-B641-479D-97FB-8C958725985B}"/>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3196134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A72FC-65A6-4DDD-90A7-7BB5D2F54F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134746D8-C47D-4B1F-9742-8DD4707428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5B26B2-8B5A-4BE1-BAA0-19A6F0E175FB}"/>
              </a:ext>
            </a:extLst>
          </p:cNvPr>
          <p:cNvSpPr>
            <a:spLocks noGrp="1"/>
          </p:cNvSpPr>
          <p:nvPr>
            <p:ph type="dt" sz="half" idx="10"/>
          </p:nvPr>
        </p:nvSpPr>
        <p:spPr/>
        <p:txBody>
          <a:bodyPr/>
          <a:lstStyle/>
          <a:p>
            <a:fld id="{3659D1C9-F17E-4B3A-A08E-6F1DABE33137}" type="datetimeFigureOut">
              <a:rPr lang="en-CA" smtClean="0"/>
              <a:t>2020-03-30</a:t>
            </a:fld>
            <a:endParaRPr lang="en-CA"/>
          </a:p>
        </p:txBody>
      </p:sp>
      <p:sp>
        <p:nvSpPr>
          <p:cNvPr id="5" name="Footer Placeholder 4">
            <a:extLst>
              <a:ext uri="{FF2B5EF4-FFF2-40B4-BE49-F238E27FC236}">
                <a16:creationId xmlns:a16="http://schemas.microsoft.com/office/drawing/2014/main" id="{4A1842A3-0156-4518-9D1F-E91B6788B70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C224443-13BF-4322-B6AE-B84F1523D08E}"/>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691811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3356-9233-4260-A678-3D57FF5CF86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1C1EEE1-AC08-40CE-A0C6-AA6D4BD9A6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403A1A4F-5BEC-45B4-B185-9F0F544BAE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542D64C-8521-4383-B323-0D1A7B2DB1B1}"/>
              </a:ext>
            </a:extLst>
          </p:cNvPr>
          <p:cNvSpPr>
            <a:spLocks noGrp="1"/>
          </p:cNvSpPr>
          <p:nvPr>
            <p:ph type="dt" sz="half" idx="10"/>
          </p:nvPr>
        </p:nvSpPr>
        <p:spPr/>
        <p:txBody>
          <a:bodyPr/>
          <a:lstStyle/>
          <a:p>
            <a:fld id="{3659D1C9-F17E-4B3A-A08E-6F1DABE33137}" type="datetimeFigureOut">
              <a:rPr lang="en-CA" smtClean="0"/>
              <a:t>2020-03-30</a:t>
            </a:fld>
            <a:endParaRPr lang="en-CA"/>
          </a:p>
        </p:txBody>
      </p:sp>
      <p:sp>
        <p:nvSpPr>
          <p:cNvPr id="6" name="Footer Placeholder 5">
            <a:extLst>
              <a:ext uri="{FF2B5EF4-FFF2-40B4-BE49-F238E27FC236}">
                <a16:creationId xmlns:a16="http://schemas.microsoft.com/office/drawing/2014/main" id="{DB35EC02-8D82-4A31-91F8-7EB148B9A33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37525B4-F339-421E-86E7-412C2A49A08D}"/>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849739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44EE6-70FD-463E-ADEB-8E3BBEFD97AF}"/>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C3DC0F8-7880-4749-AD2A-38C85B4DAD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3BC9AE-7BB6-432C-B0BF-E63208CBB3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59A22BF5-7E37-4F4A-9B92-5FF8A52F8D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1CD0FA-D34E-4094-9550-0D188A0BB2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9DAC394D-B00C-4C97-BEBC-836E910B3369}"/>
              </a:ext>
            </a:extLst>
          </p:cNvPr>
          <p:cNvSpPr>
            <a:spLocks noGrp="1"/>
          </p:cNvSpPr>
          <p:nvPr>
            <p:ph type="dt" sz="half" idx="10"/>
          </p:nvPr>
        </p:nvSpPr>
        <p:spPr/>
        <p:txBody>
          <a:bodyPr/>
          <a:lstStyle/>
          <a:p>
            <a:fld id="{3659D1C9-F17E-4B3A-A08E-6F1DABE33137}" type="datetimeFigureOut">
              <a:rPr lang="en-CA" smtClean="0"/>
              <a:t>2020-03-30</a:t>
            </a:fld>
            <a:endParaRPr lang="en-CA"/>
          </a:p>
        </p:txBody>
      </p:sp>
      <p:sp>
        <p:nvSpPr>
          <p:cNvPr id="8" name="Footer Placeholder 7">
            <a:extLst>
              <a:ext uri="{FF2B5EF4-FFF2-40B4-BE49-F238E27FC236}">
                <a16:creationId xmlns:a16="http://schemas.microsoft.com/office/drawing/2014/main" id="{3A3F6674-D9EB-4386-8B02-86208FCF0F5D}"/>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56FA7C3C-907C-4030-93DD-68D93F891478}"/>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2901225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9FF6B-864B-4B1A-BFB4-786E53C50463}"/>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6A6B7864-857E-422C-8CE7-3D2FDECA56CA}"/>
              </a:ext>
            </a:extLst>
          </p:cNvPr>
          <p:cNvSpPr>
            <a:spLocks noGrp="1"/>
          </p:cNvSpPr>
          <p:nvPr>
            <p:ph type="dt" sz="half" idx="10"/>
          </p:nvPr>
        </p:nvSpPr>
        <p:spPr/>
        <p:txBody>
          <a:bodyPr/>
          <a:lstStyle/>
          <a:p>
            <a:fld id="{3659D1C9-F17E-4B3A-A08E-6F1DABE33137}" type="datetimeFigureOut">
              <a:rPr lang="en-CA" smtClean="0"/>
              <a:t>2020-03-30</a:t>
            </a:fld>
            <a:endParaRPr lang="en-CA"/>
          </a:p>
        </p:txBody>
      </p:sp>
      <p:sp>
        <p:nvSpPr>
          <p:cNvPr id="4" name="Footer Placeholder 3">
            <a:extLst>
              <a:ext uri="{FF2B5EF4-FFF2-40B4-BE49-F238E27FC236}">
                <a16:creationId xmlns:a16="http://schemas.microsoft.com/office/drawing/2014/main" id="{72C83F9E-B6C4-4982-ADF2-1EE9C6F3A904}"/>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32E9740-3316-4AD0-9CDE-5BBE0542AF71}"/>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253298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BCFAB1-4075-4BBF-8D9D-F67DE3F4BE98}"/>
              </a:ext>
            </a:extLst>
          </p:cNvPr>
          <p:cNvSpPr>
            <a:spLocks noGrp="1"/>
          </p:cNvSpPr>
          <p:nvPr>
            <p:ph type="dt" sz="half" idx="10"/>
          </p:nvPr>
        </p:nvSpPr>
        <p:spPr/>
        <p:txBody>
          <a:bodyPr/>
          <a:lstStyle/>
          <a:p>
            <a:fld id="{3659D1C9-F17E-4B3A-A08E-6F1DABE33137}" type="datetimeFigureOut">
              <a:rPr lang="en-CA" smtClean="0"/>
              <a:t>2020-03-30</a:t>
            </a:fld>
            <a:endParaRPr lang="en-CA"/>
          </a:p>
        </p:txBody>
      </p:sp>
      <p:sp>
        <p:nvSpPr>
          <p:cNvPr id="3" name="Footer Placeholder 2">
            <a:extLst>
              <a:ext uri="{FF2B5EF4-FFF2-40B4-BE49-F238E27FC236}">
                <a16:creationId xmlns:a16="http://schemas.microsoft.com/office/drawing/2014/main" id="{9BF982A5-C4D9-4F05-AFC2-737135858D65}"/>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3A03FEF4-4621-4C8C-BE85-7C34824FCD4F}"/>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1749085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BF-451A-40D5-9A3C-C1FE4E43B0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D7A9566-3499-42F1-B8EA-70E5DE44D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C19BF838-F6E7-405F-A9D3-5B21FB301C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562DA0-368C-418B-917F-856CF604461E}"/>
              </a:ext>
            </a:extLst>
          </p:cNvPr>
          <p:cNvSpPr>
            <a:spLocks noGrp="1"/>
          </p:cNvSpPr>
          <p:nvPr>
            <p:ph type="dt" sz="half" idx="10"/>
          </p:nvPr>
        </p:nvSpPr>
        <p:spPr/>
        <p:txBody>
          <a:bodyPr/>
          <a:lstStyle/>
          <a:p>
            <a:fld id="{3659D1C9-F17E-4B3A-A08E-6F1DABE33137}" type="datetimeFigureOut">
              <a:rPr lang="en-CA" smtClean="0"/>
              <a:t>2020-03-30</a:t>
            </a:fld>
            <a:endParaRPr lang="en-CA"/>
          </a:p>
        </p:txBody>
      </p:sp>
      <p:sp>
        <p:nvSpPr>
          <p:cNvPr id="6" name="Footer Placeholder 5">
            <a:extLst>
              <a:ext uri="{FF2B5EF4-FFF2-40B4-BE49-F238E27FC236}">
                <a16:creationId xmlns:a16="http://schemas.microsoft.com/office/drawing/2014/main" id="{B27BD799-ADC5-45BC-BC34-0470538BD78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632EB4B-A754-43B9-8037-E492E02189CB}"/>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1345888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BB51F-3FED-429D-85AB-0EEAB622EC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030E685-C967-4116-97DF-2FC1B3E8A2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C8E9EC4-CC95-429B-A810-2375EB15A7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CA5A9D-4366-4687-9E25-2A29B90865F8}"/>
              </a:ext>
            </a:extLst>
          </p:cNvPr>
          <p:cNvSpPr>
            <a:spLocks noGrp="1"/>
          </p:cNvSpPr>
          <p:nvPr>
            <p:ph type="dt" sz="half" idx="10"/>
          </p:nvPr>
        </p:nvSpPr>
        <p:spPr/>
        <p:txBody>
          <a:bodyPr/>
          <a:lstStyle/>
          <a:p>
            <a:fld id="{3659D1C9-F17E-4B3A-A08E-6F1DABE33137}" type="datetimeFigureOut">
              <a:rPr lang="en-CA" smtClean="0"/>
              <a:t>2020-03-30</a:t>
            </a:fld>
            <a:endParaRPr lang="en-CA"/>
          </a:p>
        </p:txBody>
      </p:sp>
      <p:sp>
        <p:nvSpPr>
          <p:cNvPr id="6" name="Footer Placeholder 5">
            <a:extLst>
              <a:ext uri="{FF2B5EF4-FFF2-40B4-BE49-F238E27FC236}">
                <a16:creationId xmlns:a16="http://schemas.microsoft.com/office/drawing/2014/main" id="{AF53B934-527E-4FCA-98F0-E05E43B11A6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D062F31-5521-458B-8B81-8FCD91CB9FD4}"/>
              </a:ext>
            </a:extLst>
          </p:cNvPr>
          <p:cNvSpPr>
            <a:spLocks noGrp="1"/>
          </p:cNvSpPr>
          <p:nvPr>
            <p:ph type="sldNum" sz="quarter" idx="12"/>
          </p:nvPr>
        </p:nvSpPr>
        <p:spPr/>
        <p:txBody>
          <a:bodyPr/>
          <a:lstStyle/>
          <a:p>
            <a:fld id="{D9D44117-54EE-4A50-BF2B-1E3BCD7332AC}" type="slidenum">
              <a:rPr lang="en-CA" smtClean="0"/>
              <a:t>‹#›</a:t>
            </a:fld>
            <a:endParaRPr lang="en-CA"/>
          </a:p>
        </p:txBody>
      </p:sp>
    </p:spTree>
    <p:extLst>
      <p:ext uri="{BB962C8B-B14F-4D97-AF65-F5344CB8AC3E}">
        <p14:creationId xmlns:p14="http://schemas.microsoft.com/office/powerpoint/2010/main" val="4249550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63219E-7AE5-4DCF-BB0E-694EDAF2B4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C194B5E-6169-49F4-8C7B-F61793923B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ABA68E5-761D-42C5-A298-9E3FEDD51C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9D1C9-F17E-4B3A-A08E-6F1DABE33137}" type="datetimeFigureOut">
              <a:rPr lang="en-CA" smtClean="0"/>
              <a:t>2020-03-30</a:t>
            </a:fld>
            <a:endParaRPr lang="en-CA"/>
          </a:p>
        </p:txBody>
      </p:sp>
      <p:sp>
        <p:nvSpPr>
          <p:cNvPr id="5" name="Footer Placeholder 4">
            <a:extLst>
              <a:ext uri="{FF2B5EF4-FFF2-40B4-BE49-F238E27FC236}">
                <a16:creationId xmlns:a16="http://schemas.microsoft.com/office/drawing/2014/main" id="{E283624B-9489-4239-A80C-BC054C2603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863DD8E1-CBCE-4AA4-9B29-8A2F4A9019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D44117-54EE-4A50-BF2B-1E3BCD7332AC}" type="slidenum">
              <a:rPr lang="en-CA" smtClean="0"/>
              <a:t>‹#›</a:t>
            </a:fld>
            <a:endParaRPr lang="en-CA"/>
          </a:p>
        </p:txBody>
      </p:sp>
    </p:spTree>
    <p:extLst>
      <p:ext uri="{BB962C8B-B14F-4D97-AF65-F5344CB8AC3E}">
        <p14:creationId xmlns:p14="http://schemas.microsoft.com/office/powerpoint/2010/main" val="2387064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11CF86-307F-4E6E-9DB3-7B6F0EFA79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943B90-BDBD-4E52-B9CB-F502336D8C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16D47D-32C6-40ED-9F71-5758842938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4D54F-B2C3-4416-8E8B-27C7D790290E}" type="datetimeFigureOut">
              <a:rPr lang="en-US" smtClean="0"/>
              <a:t>3/30/2020</a:t>
            </a:fld>
            <a:endParaRPr lang="en-US"/>
          </a:p>
        </p:txBody>
      </p:sp>
      <p:sp>
        <p:nvSpPr>
          <p:cNvPr id="5" name="Footer Placeholder 4">
            <a:extLst>
              <a:ext uri="{FF2B5EF4-FFF2-40B4-BE49-F238E27FC236}">
                <a16:creationId xmlns:a16="http://schemas.microsoft.com/office/drawing/2014/main" id="{C2745509-1B70-4502-8E93-3713EBA8E4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B6EAC0-0BFE-4A9C-8EB8-670DC0D431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F52AC-D352-4F7B-B144-394100ACC382}" type="slidenum">
              <a:rPr lang="en-US" smtClean="0"/>
              <a:t>‹#›</a:t>
            </a:fld>
            <a:endParaRPr lang="en-US"/>
          </a:p>
        </p:txBody>
      </p:sp>
    </p:spTree>
    <p:extLst>
      <p:ext uri="{BB962C8B-B14F-4D97-AF65-F5344CB8AC3E}">
        <p14:creationId xmlns:p14="http://schemas.microsoft.com/office/powerpoint/2010/main" val="41300081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mailto:infra@gov.bc.ca" TargetMode="External"/><Relationship Id="rId5" Type="http://schemas.openxmlformats.org/officeDocument/2006/relationships/hyperlink" Target="mailto:LGIS.AccessRequest@gov.bc.ca" TargetMode="External"/><Relationship Id="rId4" Type="http://schemas.openxmlformats.org/officeDocument/2006/relationships/hyperlink" Target="https://www.localgovernmentinformationsystem.gov.bc.ca/"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F6BEF-31D8-45CE-B423-E6D70FFB2C88}"/>
              </a:ext>
            </a:extLst>
          </p:cNvPr>
          <p:cNvSpPr>
            <a:spLocks noGrp="1"/>
          </p:cNvSpPr>
          <p:nvPr>
            <p:ph type="title"/>
          </p:nvPr>
        </p:nvSpPr>
        <p:spPr>
          <a:xfrm>
            <a:off x="-1" y="0"/>
            <a:ext cx="12191999" cy="1825624"/>
          </a:xfrm>
          <a:solidFill>
            <a:srgbClr val="0C4A7A"/>
          </a:solidFill>
          <a:ln w="38100">
            <a:solidFill>
              <a:srgbClr val="FFC000"/>
            </a:solidFill>
          </a:ln>
        </p:spPr>
        <p:txBody>
          <a:bodyPr>
            <a:normAutofit/>
          </a:bodyPr>
          <a:lstStyle/>
          <a:p>
            <a:pPr>
              <a:lnSpc>
                <a:spcPct val="50000"/>
              </a:lnSpc>
            </a:pPr>
            <a:r>
              <a:rPr lang="en-US" sz="2800" dirty="0">
                <a:solidFill>
                  <a:schemeClr val="bg1"/>
                </a:solidFill>
              </a:rPr>
              <a:t>                             </a:t>
            </a:r>
            <a:br>
              <a:rPr lang="en-US" sz="2800" dirty="0">
                <a:solidFill>
                  <a:schemeClr val="bg1"/>
                </a:solidFill>
              </a:rPr>
            </a:br>
            <a:br>
              <a:rPr lang="en-US" sz="2800" dirty="0">
                <a:solidFill>
                  <a:schemeClr val="bg1"/>
                </a:solidFill>
              </a:rPr>
            </a:br>
            <a:br>
              <a:rPr lang="en-US" sz="2800" dirty="0">
                <a:solidFill>
                  <a:schemeClr val="bg1"/>
                </a:solidFill>
              </a:rPr>
            </a:br>
            <a:r>
              <a:rPr lang="en-US" sz="2800" dirty="0">
                <a:solidFill>
                  <a:schemeClr val="bg1"/>
                </a:solidFill>
              </a:rPr>
              <a:t>		</a:t>
            </a:r>
            <a:br>
              <a:rPr lang="en-US" sz="2800" dirty="0">
                <a:solidFill>
                  <a:schemeClr val="bg1"/>
                </a:solidFill>
              </a:rPr>
            </a:br>
            <a:r>
              <a:rPr lang="en-US" sz="2800" dirty="0">
                <a:solidFill>
                  <a:schemeClr val="bg1"/>
                </a:solidFill>
              </a:rPr>
              <a:t>		</a:t>
            </a:r>
            <a:br>
              <a:rPr lang="en-US" dirty="0">
                <a:solidFill>
                  <a:schemeClr val="bg1"/>
                </a:solidFill>
              </a:rPr>
            </a:br>
            <a:r>
              <a:rPr lang="en-US" dirty="0">
                <a:solidFill>
                  <a:schemeClr val="bg1"/>
                </a:solidFill>
              </a:rPr>
              <a:t>                                </a:t>
            </a:r>
            <a:endParaRPr lang="en-US" sz="2700" b="1" dirty="0">
              <a:solidFill>
                <a:schemeClr val="bg1"/>
              </a:solidFill>
            </a:endParaRPr>
          </a:p>
        </p:txBody>
      </p:sp>
      <p:sp>
        <p:nvSpPr>
          <p:cNvPr id="3" name="Subtitle 2">
            <a:extLst>
              <a:ext uri="{FF2B5EF4-FFF2-40B4-BE49-F238E27FC236}">
                <a16:creationId xmlns:a16="http://schemas.microsoft.com/office/drawing/2014/main" id="{49111CFF-F4E6-487B-A4F8-7E6B2E1494E6}"/>
              </a:ext>
            </a:extLst>
          </p:cNvPr>
          <p:cNvSpPr>
            <a:spLocks noGrp="1"/>
          </p:cNvSpPr>
          <p:nvPr>
            <p:ph idx="1"/>
          </p:nvPr>
        </p:nvSpPr>
        <p:spPr>
          <a:xfrm>
            <a:off x="0" y="1825624"/>
            <a:ext cx="12191999" cy="5032375"/>
          </a:xfrm>
          <a:solidFill>
            <a:srgbClr val="0C4A7A"/>
          </a:solidFill>
        </p:spPr>
        <p:txBody>
          <a:bodyPr>
            <a:normAutofit fontScale="92500" lnSpcReduction="20000"/>
          </a:bodyPr>
          <a:lstStyle/>
          <a:p>
            <a:pPr marL="0" indent="0" algn="ctr">
              <a:buNone/>
            </a:pPr>
            <a:endParaRPr lang="en-US" dirty="0">
              <a:solidFill>
                <a:schemeClr val="bg1"/>
              </a:solidFill>
            </a:endParaRPr>
          </a:p>
          <a:p>
            <a:pPr marL="0" indent="0" algn="ctr">
              <a:buNone/>
            </a:pPr>
            <a:endParaRPr lang="en-US" sz="4800" b="1" dirty="0">
              <a:solidFill>
                <a:srgbClr val="FFC000"/>
              </a:solidFill>
              <a:latin typeface="Arial" panose="020B0604020202020204" pitchFamily="34" charset="0"/>
              <a:cs typeface="Arial" panose="020B0604020202020204" pitchFamily="34" charset="0"/>
            </a:endParaRPr>
          </a:p>
          <a:p>
            <a:pPr marL="0" indent="0" algn="ctr">
              <a:buNone/>
            </a:pPr>
            <a:r>
              <a:rPr lang="en-US" sz="4800" b="1">
                <a:solidFill>
                  <a:srgbClr val="FFC000"/>
                </a:solidFill>
                <a:latin typeface="Arial" panose="020B0604020202020204" pitchFamily="34" charset="0"/>
                <a:cs typeface="Arial" panose="020B0604020202020204" pitchFamily="34" charset="0"/>
              </a:rPr>
              <a:t>Capital Infrastructure Claims Process</a:t>
            </a:r>
          </a:p>
          <a:p>
            <a:pPr marL="0" indent="0" algn="ctr">
              <a:buNone/>
            </a:pPr>
            <a:endParaRPr lang="en-US" sz="4800" b="1" dirty="0">
              <a:solidFill>
                <a:srgbClr val="FFC000"/>
              </a:solidFill>
              <a:latin typeface="Arial" panose="020B0604020202020204" pitchFamily="34" charset="0"/>
              <a:cs typeface="Arial" panose="020B0604020202020204" pitchFamily="34" charset="0"/>
            </a:endParaRPr>
          </a:p>
          <a:p>
            <a:pPr marL="0" indent="0" algn="ctr">
              <a:buNone/>
            </a:pPr>
            <a:r>
              <a:rPr lang="en-US" sz="4800" dirty="0">
                <a:solidFill>
                  <a:schemeClr val="bg1"/>
                </a:solidFill>
              </a:rPr>
              <a:t>Complete and Submit a Claim in LGIS</a:t>
            </a:r>
          </a:p>
          <a:p>
            <a:pPr marL="0" indent="0" algn="ctr">
              <a:buNone/>
            </a:pPr>
            <a:endParaRPr lang="en-US" sz="4800" b="1" dirty="0">
              <a:solidFill>
                <a:srgbClr val="FFC000"/>
              </a:solidFill>
              <a:latin typeface="Arial" panose="020B0604020202020204" pitchFamily="34" charset="0"/>
              <a:cs typeface="Arial" panose="020B0604020202020204" pitchFamily="34" charset="0"/>
            </a:endParaRPr>
          </a:p>
          <a:p>
            <a:pPr marL="0" indent="0" algn="ctr">
              <a:buNone/>
            </a:pPr>
            <a:endParaRPr lang="en-US" sz="4800" dirty="0">
              <a:solidFill>
                <a:schemeClr val="bg1"/>
              </a:solidFill>
              <a:latin typeface="Arial" panose="020B0604020202020204" pitchFamily="34" charset="0"/>
              <a:cs typeface="Arial" panose="020B0604020202020204" pitchFamily="34" charset="0"/>
            </a:endParaRPr>
          </a:p>
          <a:p>
            <a:pPr marL="0" indent="0" algn="ctr">
              <a:buNone/>
            </a:pPr>
            <a:r>
              <a:rPr lang="en-US" sz="4800" dirty="0">
                <a:solidFill>
                  <a:schemeClr val="bg1"/>
                </a:solidFill>
                <a:latin typeface="Arial" panose="020B0604020202020204" pitchFamily="34" charset="0"/>
                <a:cs typeface="Arial" panose="020B0604020202020204" pitchFamily="34" charset="0"/>
              </a:rPr>
              <a:t>  </a:t>
            </a:r>
          </a:p>
        </p:txBody>
      </p:sp>
      <p:pic>
        <p:nvPicPr>
          <p:cNvPr id="8" name="Graphic 7">
            <a:extLst>
              <a:ext uri="{FF2B5EF4-FFF2-40B4-BE49-F238E27FC236}">
                <a16:creationId xmlns:a16="http://schemas.microsoft.com/office/drawing/2014/main" id="{9E3072D9-7E04-4182-913F-6C8D7D26228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4203" y="998207"/>
            <a:ext cx="2631643" cy="692481"/>
          </a:xfrm>
          <a:prstGeom prst="rect">
            <a:avLst/>
          </a:prstGeom>
        </p:spPr>
      </p:pic>
    </p:spTree>
    <p:extLst>
      <p:ext uri="{BB962C8B-B14F-4D97-AF65-F5344CB8AC3E}">
        <p14:creationId xmlns:p14="http://schemas.microsoft.com/office/powerpoint/2010/main" val="2567483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a:normAutofit fontScale="25000" lnSpcReduction="20000"/>
          </a:bodyPr>
          <a:lstStyle/>
          <a:p>
            <a:pPr marL="0" indent="0" algn="ctr">
              <a:buNone/>
            </a:pPr>
            <a:endParaRPr lang="en-US" sz="1600" dirty="0">
              <a:latin typeface="Arial" panose="020B0604020202020204" pitchFamily="34" charset="0"/>
              <a:cs typeface="Arial" panose="020B0604020202020204" pitchFamily="34" charset="0"/>
            </a:endParaRPr>
          </a:p>
          <a:p>
            <a:pPr marL="0" indent="0" algn="ctr">
              <a:buNone/>
            </a:pPr>
            <a:endParaRPr lang="en-US" sz="2100" dirty="0">
              <a:latin typeface="Arial" panose="020B0604020202020204" pitchFamily="34" charset="0"/>
              <a:cs typeface="Arial" panose="020B0604020202020204" pitchFamily="34" charset="0"/>
            </a:endParaRPr>
          </a:p>
          <a:p>
            <a:pPr marL="0" indent="0" algn="ctr">
              <a:buNone/>
            </a:pPr>
            <a:r>
              <a:rPr lang="en-US" sz="6400" dirty="0">
                <a:latin typeface="Arial" panose="020B0604020202020204" pitchFamily="34" charset="0"/>
                <a:cs typeface="Arial" panose="020B0604020202020204" pitchFamily="34" charset="0"/>
              </a:rPr>
              <a:t>Claim Form Screen – Base Information</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marL="0" indent="0">
              <a:buNone/>
            </a:pPr>
            <a:endParaRPr lang="en-US" sz="1600" dirty="0"/>
          </a:p>
          <a:p>
            <a:pPr marL="0" indent="0">
              <a:buNone/>
            </a:pPr>
            <a:endParaRPr lang="en-CA" sz="1700" dirty="0">
              <a:latin typeface="Arial" panose="020B0604020202020204" pitchFamily="34" charset="0"/>
              <a:cs typeface="Arial" panose="020B0604020202020204" pitchFamily="34" charset="0"/>
            </a:endParaRPr>
          </a:p>
          <a:p>
            <a:pPr marL="0" indent="0">
              <a:buNone/>
            </a:pPr>
            <a:r>
              <a:rPr lang="en-CA" sz="1700" dirty="0">
                <a:latin typeface="Arial" panose="020B0604020202020204" pitchFamily="34" charset="0"/>
                <a:cs typeface="Arial" panose="020B0604020202020204" pitchFamily="34" charset="0"/>
              </a:rPr>
              <a:t>	</a:t>
            </a:r>
          </a:p>
          <a:p>
            <a:pPr marL="0" indent="0">
              <a:buNone/>
            </a:pPr>
            <a:endParaRPr lang="en-CA" sz="1700" dirty="0">
              <a:latin typeface="Arial" panose="020B0604020202020204" pitchFamily="34" charset="0"/>
              <a:cs typeface="Arial" panose="020B0604020202020204" pitchFamily="34" charset="0"/>
            </a:endParaRPr>
          </a:p>
          <a:p>
            <a:pPr marL="0" indent="0">
              <a:buNone/>
            </a:pPr>
            <a:endParaRPr lang="en-CA" sz="1700" dirty="0">
              <a:latin typeface="Arial" panose="020B0604020202020204" pitchFamily="34" charset="0"/>
              <a:cs typeface="Arial" panose="020B0604020202020204" pitchFamily="34" charset="0"/>
            </a:endParaRPr>
          </a:p>
          <a:p>
            <a:pPr marL="0" indent="0">
              <a:buNone/>
            </a:pPr>
            <a:r>
              <a:rPr lang="en-CA" sz="1700" dirty="0">
                <a:latin typeface="Arial" panose="020B0604020202020204" pitchFamily="34" charset="0"/>
                <a:cs typeface="Arial" panose="020B0604020202020204" pitchFamily="34" charset="0"/>
              </a:rPr>
              <a:t>	</a:t>
            </a:r>
            <a:endParaRPr lang="en-CA" sz="6400" dirty="0">
              <a:latin typeface="Arial" panose="020B0604020202020204" pitchFamily="34" charset="0"/>
              <a:cs typeface="Arial" panose="020B0604020202020204" pitchFamily="34" charset="0"/>
            </a:endParaRPr>
          </a:p>
          <a:p>
            <a:pPr lvl="2">
              <a:lnSpc>
                <a:spcPct val="160000"/>
              </a:lnSpc>
              <a:spcBef>
                <a:spcPts val="800"/>
              </a:spcBef>
            </a:pPr>
            <a:r>
              <a:rPr lang="en-CA" sz="6400" b="1" dirty="0">
                <a:latin typeface="Arial" panose="020B0604020202020204" pitchFamily="34" charset="0"/>
                <a:cs typeface="Arial" panose="020B0604020202020204" pitchFamily="34" charset="0"/>
              </a:rPr>
              <a:t>Is this Claim Form the final Claim for this project?*:  </a:t>
            </a:r>
            <a:r>
              <a:rPr lang="en-CA" sz="6400" dirty="0">
                <a:latin typeface="Arial" panose="020B0604020202020204" pitchFamily="34" charset="0"/>
                <a:cs typeface="Arial" panose="020B0604020202020204" pitchFamily="34" charset="0"/>
              </a:rPr>
              <a:t>User supplies Yes/No.</a:t>
            </a:r>
          </a:p>
          <a:p>
            <a:pPr lvl="2">
              <a:lnSpc>
                <a:spcPct val="160000"/>
              </a:lnSpc>
              <a:spcBef>
                <a:spcPts val="800"/>
              </a:spcBef>
            </a:pPr>
            <a:r>
              <a:rPr lang="en-CA" sz="6400" b="1" dirty="0">
                <a:latin typeface="Arial" panose="020B0604020202020204" pitchFamily="34" charset="0"/>
                <a:cs typeface="Arial" panose="020B0604020202020204" pitchFamily="34" charset="0"/>
              </a:rPr>
              <a:t>Claim Period Date Start:  </a:t>
            </a:r>
            <a:r>
              <a:rPr lang="en-CA" sz="6400" dirty="0">
                <a:latin typeface="Arial" panose="020B0604020202020204" pitchFamily="34" charset="0"/>
                <a:cs typeface="Arial" panose="020B0604020202020204" pitchFamily="34" charset="0"/>
              </a:rPr>
              <a:t>the </a:t>
            </a:r>
            <a:r>
              <a:rPr lang="en-CA" sz="6400" u="sng" dirty="0">
                <a:latin typeface="Arial" panose="020B0604020202020204" pitchFamily="34" charset="0"/>
                <a:cs typeface="Arial" panose="020B0604020202020204" pitchFamily="34" charset="0"/>
              </a:rPr>
              <a:t>Earliest</a:t>
            </a:r>
            <a:r>
              <a:rPr lang="en-CA" sz="6400" dirty="0">
                <a:latin typeface="Arial" panose="020B0604020202020204" pitchFamily="34" charset="0"/>
                <a:cs typeface="Arial" panose="020B0604020202020204" pitchFamily="34" charset="0"/>
              </a:rPr>
              <a:t> Goods and Services/Work Rendered End Date value entered </a:t>
            </a:r>
          </a:p>
          <a:p>
            <a:pPr marL="914400" lvl="2" indent="0">
              <a:lnSpc>
                <a:spcPct val="160000"/>
              </a:lnSpc>
              <a:spcBef>
                <a:spcPts val="800"/>
              </a:spcBef>
              <a:buNone/>
            </a:pPr>
            <a:r>
              <a:rPr lang="en-CA" sz="6400" dirty="0">
                <a:latin typeface="Arial" panose="020B0604020202020204" pitchFamily="34" charset="0"/>
                <a:cs typeface="Arial" panose="020B0604020202020204" pitchFamily="34" charset="0"/>
              </a:rPr>
              <a:t>     on the Summary of Expenditures (SOE). (Date will automatically update as each invoice line is saved). </a:t>
            </a:r>
          </a:p>
          <a:p>
            <a:pPr lvl="2">
              <a:lnSpc>
                <a:spcPct val="160000"/>
              </a:lnSpc>
              <a:spcBef>
                <a:spcPts val="800"/>
              </a:spcBef>
            </a:pPr>
            <a:r>
              <a:rPr lang="en-CA" sz="6400" b="1" dirty="0">
                <a:latin typeface="Arial" panose="020B0604020202020204" pitchFamily="34" charset="0"/>
                <a:cs typeface="Arial" panose="020B0604020202020204" pitchFamily="34" charset="0"/>
              </a:rPr>
              <a:t>Claim Period Date End:</a:t>
            </a:r>
            <a:r>
              <a:rPr lang="en-CA" sz="6400" dirty="0">
                <a:latin typeface="Arial" panose="020B0604020202020204" pitchFamily="34" charset="0"/>
                <a:cs typeface="Arial" panose="020B0604020202020204" pitchFamily="34" charset="0"/>
              </a:rPr>
              <a:t>  the </a:t>
            </a:r>
            <a:r>
              <a:rPr lang="en-CA" sz="6400" u="sng" dirty="0">
                <a:latin typeface="Arial" panose="020B0604020202020204" pitchFamily="34" charset="0"/>
                <a:cs typeface="Arial" panose="020B0604020202020204" pitchFamily="34" charset="0"/>
              </a:rPr>
              <a:t>Latest</a:t>
            </a:r>
            <a:r>
              <a:rPr lang="en-CA" sz="6400" dirty="0">
                <a:latin typeface="Arial" panose="020B0604020202020204" pitchFamily="34" charset="0"/>
                <a:cs typeface="Arial" panose="020B0604020202020204" pitchFamily="34" charset="0"/>
              </a:rPr>
              <a:t> Goods and Services/Work Rendered End Date value entered on</a:t>
            </a:r>
          </a:p>
          <a:p>
            <a:pPr marL="914400" lvl="2" indent="0">
              <a:lnSpc>
                <a:spcPct val="160000"/>
              </a:lnSpc>
              <a:spcBef>
                <a:spcPts val="800"/>
              </a:spcBef>
              <a:buNone/>
            </a:pPr>
            <a:r>
              <a:rPr lang="en-CA" sz="6400" dirty="0">
                <a:latin typeface="Arial" panose="020B0604020202020204" pitchFamily="34" charset="0"/>
                <a:cs typeface="Arial" panose="020B0604020202020204" pitchFamily="34" charset="0"/>
              </a:rPr>
              <a:t>     the Summary of Expenditures (SOE). (Date will automatically update as each invoice line is saved).</a:t>
            </a:r>
          </a:p>
          <a:p>
            <a:pPr lvl="2">
              <a:lnSpc>
                <a:spcPct val="160000"/>
              </a:lnSpc>
              <a:spcBef>
                <a:spcPts val="800"/>
              </a:spcBef>
            </a:pPr>
            <a:r>
              <a:rPr lang="en-CA" sz="6400" b="1" dirty="0">
                <a:latin typeface="Arial" panose="020B0604020202020204" pitchFamily="34" charset="0"/>
                <a:cs typeface="Arial" panose="020B0604020202020204" pitchFamily="34" charset="0"/>
              </a:rPr>
              <a:t>Are all amounts represented in the Summary of Expenditures "Gross Invoice Amount" column</a:t>
            </a:r>
          </a:p>
          <a:p>
            <a:pPr marL="914400" lvl="2" indent="0">
              <a:lnSpc>
                <a:spcPct val="160000"/>
              </a:lnSpc>
              <a:spcBef>
                <a:spcPts val="800"/>
              </a:spcBef>
              <a:buNone/>
            </a:pPr>
            <a:r>
              <a:rPr lang="en-CA" sz="6400" b="1" dirty="0">
                <a:latin typeface="Arial" panose="020B0604020202020204" pitchFamily="34" charset="0"/>
                <a:cs typeface="Arial" panose="020B0604020202020204" pitchFamily="34" charset="0"/>
              </a:rPr>
              <a:t>    paid in full?*:  </a:t>
            </a:r>
            <a:r>
              <a:rPr lang="en-CA" sz="6400" dirty="0">
                <a:latin typeface="Arial" panose="020B0604020202020204" pitchFamily="34" charset="0"/>
                <a:cs typeface="Arial" panose="020B0604020202020204" pitchFamily="34" charset="0"/>
              </a:rPr>
              <a:t>User supplies Yes/No.  </a:t>
            </a:r>
            <a:r>
              <a:rPr lang="en-CA" sz="6400" b="1" dirty="0">
                <a:latin typeface="Arial" panose="020B0604020202020204" pitchFamily="34" charset="0"/>
                <a:cs typeface="Arial" panose="020B0604020202020204" pitchFamily="34" charset="0"/>
              </a:rPr>
              <a:t>Note: </a:t>
            </a:r>
            <a:r>
              <a:rPr lang="en-CA" sz="6400" dirty="0">
                <a:latin typeface="Arial" panose="020B0604020202020204" pitchFamily="34" charset="0"/>
                <a:cs typeface="Arial" panose="020B0604020202020204" pitchFamily="34" charset="0"/>
              </a:rPr>
              <a:t>All Invoices </a:t>
            </a:r>
            <a:r>
              <a:rPr lang="en-CA" sz="6400" b="1" dirty="0">
                <a:latin typeface="Arial" panose="020B0604020202020204" pitchFamily="34" charset="0"/>
                <a:cs typeface="Arial" panose="020B0604020202020204" pitchFamily="34" charset="0"/>
              </a:rPr>
              <a:t>MUST </a:t>
            </a:r>
            <a:r>
              <a:rPr lang="en-CA" sz="6400" dirty="0">
                <a:latin typeface="Arial" panose="020B0604020202020204" pitchFamily="34" charset="0"/>
                <a:cs typeface="Arial" panose="020B0604020202020204" pitchFamily="34" charset="0"/>
              </a:rPr>
              <a:t>be paid prior to submission of claim form.</a:t>
            </a:r>
          </a:p>
          <a:p>
            <a:pPr lvl="2">
              <a:lnSpc>
                <a:spcPct val="160000"/>
              </a:lnSpc>
              <a:spcBef>
                <a:spcPts val="800"/>
              </a:spcBef>
            </a:pPr>
            <a:r>
              <a:rPr lang="en-CA" sz="6400" b="1" dirty="0">
                <a:latin typeface="Arial" panose="020B0604020202020204" pitchFamily="34" charset="0"/>
                <a:cs typeface="Arial" panose="020B0604020202020204" pitchFamily="34" charset="0"/>
              </a:rPr>
              <a:t>Note:</a:t>
            </a:r>
            <a:r>
              <a:rPr lang="en-CA" sz="6400" dirty="0">
                <a:latin typeface="Arial" panose="020B0604020202020204" pitchFamily="34" charset="0"/>
                <a:cs typeface="Arial" panose="020B0604020202020204" pitchFamily="34" charset="0"/>
              </a:rPr>
              <a:t> LGIS will not accept invoices that span more than one Fiscal year (April 1</a:t>
            </a:r>
            <a:r>
              <a:rPr lang="en-CA" sz="6400" baseline="30000" dirty="0">
                <a:latin typeface="Arial" panose="020B0604020202020204" pitchFamily="34" charset="0"/>
                <a:cs typeface="Arial" panose="020B0604020202020204" pitchFamily="34" charset="0"/>
              </a:rPr>
              <a:t>st</a:t>
            </a:r>
            <a:r>
              <a:rPr lang="en-CA" sz="6400" dirty="0">
                <a:latin typeface="Arial" panose="020B0604020202020204" pitchFamily="34" charset="0"/>
                <a:cs typeface="Arial" panose="020B0604020202020204" pitchFamily="34" charset="0"/>
              </a:rPr>
              <a:t> to March 31</a:t>
            </a:r>
            <a:r>
              <a:rPr lang="en-CA" sz="6400" baseline="30000" dirty="0">
                <a:latin typeface="Arial" panose="020B0604020202020204" pitchFamily="34" charset="0"/>
                <a:cs typeface="Arial" panose="020B0604020202020204" pitchFamily="34" charset="0"/>
              </a:rPr>
              <a:t>st</a:t>
            </a:r>
            <a:r>
              <a:rPr lang="en-CA" sz="6400" dirty="0">
                <a:latin typeface="Arial" panose="020B0604020202020204" pitchFamily="34" charset="0"/>
                <a:cs typeface="Arial" panose="020B0604020202020204" pitchFamily="34" charset="0"/>
              </a:rPr>
              <a:t>)</a:t>
            </a:r>
            <a:r>
              <a:rPr lang="en-CA" sz="4900" dirty="0">
                <a:latin typeface="Arial" panose="020B0604020202020204" pitchFamily="34" charset="0"/>
                <a:cs typeface="Arial" panose="020B0604020202020204" pitchFamily="34" charset="0"/>
              </a:rPr>
              <a:t>. </a:t>
            </a:r>
          </a:p>
          <a:p>
            <a:pPr lvl="2">
              <a:lnSpc>
                <a:spcPct val="160000"/>
              </a:lnSpc>
              <a:spcBef>
                <a:spcPts val="800"/>
              </a:spcBef>
            </a:pPr>
            <a:endParaRPr lang="en-CA" sz="2100" dirty="0">
              <a:latin typeface="Arial" panose="020B0604020202020204" pitchFamily="34" charset="0"/>
              <a:cs typeface="Arial" panose="020B0604020202020204" pitchFamily="34" charset="0"/>
            </a:endParaRPr>
          </a:p>
          <a:p>
            <a:pPr marL="0" indent="0">
              <a:buNone/>
            </a:pPr>
            <a:endParaRPr lang="en-CA" sz="2100" dirty="0">
              <a:latin typeface="Arial" panose="020B0604020202020204" pitchFamily="34" charset="0"/>
              <a:cs typeface="Arial" panose="020B0604020202020204" pitchFamily="34" charset="0"/>
            </a:endParaRPr>
          </a:p>
          <a:p>
            <a:pPr lvl="2">
              <a:lnSpc>
                <a:spcPct val="160000"/>
              </a:lnSpc>
              <a:spcBef>
                <a:spcPts val="800"/>
              </a:spcBef>
            </a:pPr>
            <a:endParaRPr lang="en-CA" sz="1600" dirty="0">
              <a:latin typeface="Arial" panose="020B0604020202020204" pitchFamily="34" charset="0"/>
              <a:cs typeface="Arial" panose="020B0604020202020204" pitchFamily="34" charset="0"/>
            </a:endParaRPr>
          </a:p>
          <a:p>
            <a:endParaRPr lang="en-CA" sz="1600" dirty="0"/>
          </a:p>
        </p:txBody>
      </p:sp>
      <p:pic>
        <p:nvPicPr>
          <p:cNvPr id="2" name="Picture 1">
            <a:extLst>
              <a:ext uri="{FF2B5EF4-FFF2-40B4-BE49-F238E27FC236}">
                <a16:creationId xmlns:a16="http://schemas.microsoft.com/office/drawing/2014/main" id="{2530C63B-952B-49FC-A392-883A4BFE7DCC}"/>
              </a:ext>
            </a:extLst>
          </p:cNvPr>
          <p:cNvPicPr>
            <a:picLocks noChangeAspect="1"/>
          </p:cNvPicPr>
          <p:nvPr/>
        </p:nvPicPr>
        <p:blipFill>
          <a:blip r:embed="rId2"/>
          <a:stretch>
            <a:fillRect/>
          </a:stretch>
        </p:blipFill>
        <p:spPr>
          <a:xfrm>
            <a:off x="1097281" y="697039"/>
            <a:ext cx="9501776" cy="2041103"/>
          </a:xfrm>
          <a:prstGeom prst="rect">
            <a:avLst/>
          </a:prstGeom>
        </p:spPr>
      </p:pic>
    </p:spTree>
    <p:extLst>
      <p:ext uri="{BB962C8B-B14F-4D97-AF65-F5344CB8AC3E}">
        <p14:creationId xmlns:p14="http://schemas.microsoft.com/office/powerpoint/2010/main" val="2551683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lIns="900000" rIns="864000">
            <a:normAutofit/>
          </a:bodyPr>
          <a:lstStyle/>
          <a:p>
            <a:endParaRPr lang="en-US" sz="1600" dirty="0"/>
          </a:p>
          <a:p>
            <a:pPr marL="0" indent="0">
              <a:buNone/>
            </a:pPr>
            <a:r>
              <a:rPr lang="en-US" sz="1600" dirty="0">
                <a:latin typeface="Arial" panose="020B0604020202020204" pitchFamily="34" charset="0"/>
                <a:cs typeface="Arial" panose="020B0604020202020204" pitchFamily="34" charset="0"/>
              </a:rPr>
              <a:t>			  Claim Form Screen – Total Eligible Costs This Claim</a:t>
            </a:r>
          </a:p>
          <a:p>
            <a:pPr marL="0" indent="0">
              <a:buNone/>
            </a:pPr>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marL="0" indent="0">
              <a:buNone/>
            </a:pPr>
            <a:endParaRPr lang="en-US" sz="1600" dirty="0"/>
          </a:p>
          <a:p>
            <a:pPr marL="0" indent="0">
              <a:buNone/>
            </a:pPr>
            <a:endParaRPr lang="en-US" sz="1600" dirty="0"/>
          </a:p>
          <a:p>
            <a:pPr marL="0" indent="0">
              <a:buNone/>
            </a:pPr>
            <a:r>
              <a:rPr lang="en-US" sz="1600" b="1" dirty="0">
                <a:latin typeface="Arial" panose="020B0604020202020204" pitchFamily="34" charset="0"/>
                <a:cs typeface="Arial" panose="020B0604020202020204" pitchFamily="34" charset="0"/>
              </a:rPr>
              <a:t>Claim Categories </a:t>
            </a:r>
            <a:r>
              <a:rPr lang="en-US" sz="1600" dirty="0">
                <a:latin typeface="Arial" panose="020B0604020202020204" pitchFamily="34" charset="0"/>
                <a:cs typeface="Arial" panose="020B0604020202020204" pitchFamily="34" charset="0"/>
              </a:rPr>
              <a:t>are calculated fields, summing information from the SOE</a:t>
            </a:r>
          </a:p>
          <a:p>
            <a:pPr marL="0" indent="0">
              <a:buNone/>
            </a:pPr>
            <a:r>
              <a:rPr lang="en-CA" sz="1600" b="1" dirty="0">
                <a:latin typeface="Arial" panose="020B0604020202020204" pitchFamily="34" charset="0"/>
                <a:cs typeface="Arial" panose="020B0604020202020204" pitchFamily="34" charset="0"/>
              </a:rPr>
              <a:t>Total Eligible Costs :  </a:t>
            </a:r>
            <a:r>
              <a:rPr lang="en-CA" sz="1600" dirty="0">
                <a:latin typeface="Arial" panose="020B0604020202020204" pitchFamily="34" charset="0"/>
                <a:cs typeface="Arial" panose="020B0604020202020204" pitchFamily="34" charset="0"/>
              </a:rPr>
              <a:t>Calculated field</a:t>
            </a:r>
          </a:p>
          <a:p>
            <a:pPr marL="0" indent="0">
              <a:buNone/>
            </a:pPr>
            <a:r>
              <a:rPr lang="en-CA" sz="1600" b="1" dirty="0">
                <a:latin typeface="Arial" panose="020B0604020202020204" pitchFamily="34" charset="0"/>
                <a:cs typeface="Arial" panose="020B0604020202020204" pitchFamily="34" charset="0"/>
              </a:rPr>
              <a:t>Less : Contribution from Other Sources</a:t>
            </a:r>
            <a:r>
              <a:rPr lang="en-CA" sz="16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Enter funding received from other sources that was not stated in your application, and which affects this claim. Provide detail in Proponent Claim Comment field.</a:t>
            </a:r>
          </a:p>
          <a:p>
            <a:pPr marL="0" indent="0">
              <a:buNone/>
            </a:pPr>
            <a:r>
              <a:rPr lang="en-CA" sz="1600" b="1" dirty="0">
                <a:latin typeface="Arial" panose="020B0604020202020204" pitchFamily="34" charset="0"/>
                <a:cs typeface="Arial" panose="020B0604020202020204" pitchFamily="34" charset="0"/>
              </a:rPr>
              <a:t>Less: Other Adjustments</a:t>
            </a:r>
            <a:r>
              <a:rPr lang="en-CA" sz="16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Please enter overpayments as a negative value line item on the Summary of Expenditures tab.</a:t>
            </a:r>
          </a:p>
          <a:p>
            <a:pPr marL="0" indent="0">
              <a:buNone/>
            </a:pPr>
            <a:r>
              <a:rPr lang="en-CA" sz="1600" b="1" dirty="0">
                <a:latin typeface="Arial" panose="020B0604020202020204" pitchFamily="34" charset="0"/>
                <a:cs typeface="Arial" panose="020B0604020202020204" pitchFamily="34" charset="0"/>
              </a:rPr>
              <a:t>Total Net Eligible Costs : </a:t>
            </a:r>
            <a:r>
              <a:rPr lang="en-CA" sz="1600" dirty="0">
                <a:latin typeface="Arial" panose="020B0604020202020204" pitchFamily="34" charset="0"/>
                <a:cs typeface="Arial" panose="020B0604020202020204" pitchFamily="34" charset="0"/>
              </a:rPr>
              <a:t>Calculated Field.</a:t>
            </a:r>
          </a:p>
          <a:p>
            <a:pPr marL="0" indent="0">
              <a:buNone/>
            </a:pPr>
            <a:r>
              <a:rPr lang="en-CA" sz="1600" b="1" dirty="0">
                <a:latin typeface="Arial" panose="020B0604020202020204" pitchFamily="34" charset="0"/>
                <a:cs typeface="Arial" panose="020B0604020202020204" pitchFamily="34" charset="0"/>
              </a:rPr>
              <a:t>Proponent Claim Comment</a:t>
            </a:r>
            <a:r>
              <a:rPr lang="en-CA" sz="1600" dirty="0">
                <a:latin typeface="Arial" panose="020B0604020202020204" pitchFamily="34" charset="0"/>
                <a:cs typeface="Arial" panose="020B0604020202020204" pitchFamily="34" charset="0"/>
              </a:rPr>
              <a:t>: Enter information important to the claim.</a:t>
            </a:r>
            <a:endParaRPr lang="en-US" sz="1600" dirty="0">
              <a:latin typeface="Arial" panose="020B0604020202020204" pitchFamily="34" charset="0"/>
              <a:cs typeface="Arial" panose="020B0604020202020204" pitchFamily="34" charset="0"/>
            </a:endParaRPr>
          </a:p>
          <a:p>
            <a:endParaRPr lang="en-CA" sz="1600" dirty="0"/>
          </a:p>
        </p:txBody>
      </p:sp>
      <p:pic>
        <p:nvPicPr>
          <p:cNvPr id="7" name="Picture 6">
            <a:extLst>
              <a:ext uri="{FF2B5EF4-FFF2-40B4-BE49-F238E27FC236}">
                <a16:creationId xmlns:a16="http://schemas.microsoft.com/office/drawing/2014/main" id="{A14B8F2C-F0C6-4604-B214-F955EDE0D109}"/>
              </a:ext>
            </a:extLst>
          </p:cNvPr>
          <p:cNvPicPr>
            <a:picLocks noChangeAspect="1"/>
          </p:cNvPicPr>
          <p:nvPr/>
        </p:nvPicPr>
        <p:blipFill>
          <a:blip r:embed="rId2"/>
          <a:stretch>
            <a:fillRect/>
          </a:stretch>
        </p:blipFill>
        <p:spPr>
          <a:xfrm>
            <a:off x="3230785" y="791858"/>
            <a:ext cx="5730430" cy="3309903"/>
          </a:xfrm>
          <a:prstGeom prst="rect">
            <a:avLst/>
          </a:prstGeom>
        </p:spPr>
      </p:pic>
    </p:spTree>
    <p:extLst>
      <p:ext uri="{BB962C8B-B14F-4D97-AF65-F5344CB8AC3E}">
        <p14:creationId xmlns:p14="http://schemas.microsoft.com/office/powerpoint/2010/main" val="2733492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a:normAutofit/>
          </a:bodyPr>
          <a:lstStyle/>
          <a:p>
            <a:pPr marL="0" lvl="0" indent="0">
              <a:buNone/>
            </a:pPr>
            <a:endParaRPr lang="en-CA" sz="1600" dirty="0">
              <a:latin typeface="Arial" panose="020B0604020202020204" pitchFamily="34" charset="0"/>
              <a:cs typeface="Arial" panose="020B0604020202020204" pitchFamily="34" charset="0"/>
            </a:endParaRPr>
          </a:p>
          <a:p>
            <a:pPr lvl="3">
              <a:lnSpc>
                <a:spcPct val="150000"/>
              </a:lnSpc>
              <a:spcBef>
                <a:spcPts val="800"/>
              </a:spcBef>
            </a:pPr>
            <a:r>
              <a:rPr lang="en-CA" sz="1600" dirty="0">
                <a:latin typeface="Arial" panose="020B0604020202020204" pitchFamily="34" charset="0"/>
                <a:cs typeface="Arial" panose="020B0604020202020204" pitchFamily="34" charset="0"/>
              </a:rPr>
              <a:t>Click the </a:t>
            </a:r>
            <a:r>
              <a:rPr lang="en-CA" sz="1600" b="1" dirty="0">
                <a:latin typeface="Arial" panose="020B0604020202020204" pitchFamily="34" charset="0"/>
                <a:cs typeface="Arial" panose="020B0604020202020204" pitchFamily="34" charset="0"/>
              </a:rPr>
              <a:t>Attachments</a:t>
            </a:r>
            <a:r>
              <a:rPr lang="en-CA" sz="1600" dirty="0">
                <a:latin typeface="Arial" panose="020B0604020202020204" pitchFamily="34" charset="0"/>
                <a:cs typeface="Arial" panose="020B0604020202020204" pitchFamily="34" charset="0"/>
              </a:rPr>
              <a:t> tab.  Please review the Attachment Form Instructions</a:t>
            </a:r>
          </a:p>
          <a:p>
            <a:pPr marL="1371600" lvl="3" indent="0">
              <a:lnSpc>
                <a:spcPct val="150000"/>
              </a:lnSpc>
              <a:spcBef>
                <a:spcPts val="800"/>
              </a:spcBef>
              <a:buNone/>
            </a:pPr>
            <a:r>
              <a:rPr lang="en-CA" sz="1600" dirty="0">
                <a:latin typeface="Arial" panose="020B0604020202020204" pitchFamily="34" charset="0"/>
                <a:cs typeface="Arial" panose="020B0604020202020204" pitchFamily="34" charset="0"/>
              </a:rPr>
              <a:t>    prior to submitting the Claim Form.</a:t>
            </a:r>
          </a:p>
          <a:p>
            <a:pPr lvl="3">
              <a:lnSpc>
                <a:spcPct val="150000"/>
              </a:lnSpc>
              <a:spcBef>
                <a:spcPts val="800"/>
              </a:spcBef>
            </a:pPr>
            <a:r>
              <a:rPr lang="en-CA" sz="1600" dirty="0">
                <a:latin typeface="Arial" panose="020B0604020202020204" pitchFamily="34" charset="0"/>
                <a:cs typeface="Arial" panose="020B0604020202020204" pitchFamily="34" charset="0"/>
              </a:rPr>
              <a:t>Click </a:t>
            </a:r>
            <a:r>
              <a:rPr lang="en-CA" sz="1600" b="1" dirty="0">
                <a:latin typeface="Arial" panose="020B0604020202020204" pitchFamily="34" charset="0"/>
                <a:cs typeface="Arial" panose="020B0604020202020204" pitchFamily="34" charset="0"/>
              </a:rPr>
              <a:t>Browse</a:t>
            </a:r>
            <a:r>
              <a:rPr lang="en-CA" sz="1600" dirty="0">
                <a:latin typeface="Arial" panose="020B0604020202020204" pitchFamily="34" charset="0"/>
                <a:cs typeface="Arial" panose="020B0604020202020204" pitchFamily="34" charset="0"/>
              </a:rPr>
              <a:t> and select the document to upload.</a:t>
            </a:r>
          </a:p>
          <a:p>
            <a:pPr lvl="3">
              <a:lnSpc>
                <a:spcPct val="150000"/>
              </a:lnSpc>
              <a:spcBef>
                <a:spcPts val="800"/>
              </a:spcBef>
            </a:pPr>
            <a:r>
              <a:rPr lang="en-CA" sz="1600" dirty="0">
                <a:latin typeface="Arial" panose="020B0604020202020204" pitchFamily="34" charset="0"/>
                <a:cs typeface="Arial" panose="020B0604020202020204" pitchFamily="34" charset="0"/>
              </a:rPr>
              <a:t>Click on </a:t>
            </a:r>
            <a:r>
              <a:rPr lang="en-CA" sz="1600" b="1" dirty="0">
                <a:latin typeface="Arial" panose="020B0604020202020204" pitchFamily="34" charset="0"/>
                <a:cs typeface="Arial" panose="020B0604020202020204" pitchFamily="34" charset="0"/>
              </a:rPr>
              <a:t>Upload (Max 15mb).</a:t>
            </a:r>
          </a:p>
          <a:p>
            <a:pPr lvl="3">
              <a:lnSpc>
                <a:spcPct val="150000"/>
              </a:lnSpc>
              <a:spcBef>
                <a:spcPts val="800"/>
              </a:spcBef>
            </a:pPr>
            <a:endParaRPr lang="en-CA" sz="1600" dirty="0">
              <a:latin typeface="Arial" panose="020B0604020202020204" pitchFamily="34" charset="0"/>
              <a:cs typeface="Arial" panose="020B0604020202020204" pitchFamily="34" charset="0"/>
            </a:endParaRPr>
          </a:p>
          <a:p>
            <a:pPr lvl="3">
              <a:lnSpc>
                <a:spcPct val="150000"/>
              </a:lnSpc>
              <a:spcBef>
                <a:spcPts val="800"/>
              </a:spcBef>
            </a:pPr>
            <a:endParaRPr lang="en-CA" sz="1600" dirty="0">
              <a:latin typeface="Arial" panose="020B0604020202020204" pitchFamily="34" charset="0"/>
              <a:cs typeface="Arial" panose="020B0604020202020204" pitchFamily="34" charset="0"/>
            </a:endParaRPr>
          </a:p>
          <a:p>
            <a:pPr lvl="3">
              <a:lnSpc>
                <a:spcPct val="150000"/>
              </a:lnSpc>
              <a:spcBef>
                <a:spcPts val="800"/>
              </a:spcBef>
            </a:pPr>
            <a:endParaRPr lang="en-CA" sz="1600" dirty="0">
              <a:latin typeface="Arial" panose="020B0604020202020204" pitchFamily="34" charset="0"/>
              <a:cs typeface="Arial" panose="020B0604020202020204" pitchFamily="34" charset="0"/>
            </a:endParaRPr>
          </a:p>
          <a:p>
            <a:pPr lvl="3">
              <a:lnSpc>
                <a:spcPct val="150000"/>
              </a:lnSpc>
              <a:spcBef>
                <a:spcPts val="800"/>
              </a:spcBef>
            </a:pPr>
            <a:endParaRPr lang="en-CA" sz="1600" dirty="0">
              <a:latin typeface="Arial" panose="020B0604020202020204" pitchFamily="34" charset="0"/>
              <a:cs typeface="Arial" panose="020B0604020202020204" pitchFamily="34" charset="0"/>
            </a:endParaRPr>
          </a:p>
          <a:p>
            <a:pPr lvl="3">
              <a:lnSpc>
                <a:spcPct val="150000"/>
              </a:lnSpc>
              <a:spcBef>
                <a:spcPts val="800"/>
              </a:spcBef>
            </a:pPr>
            <a:endParaRPr lang="en-CA" sz="1600" dirty="0">
              <a:latin typeface="Arial" panose="020B0604020202020204" pitchFamily="34" charset="0"/>
              <a:cs typeface="Arial" panose="020B0604020202020204" pitchFamily="34" charset="0"/>
            </a:endParaRPr>
          </a:p>
          <a:p>
            <a:pPr lvl="3">
              <a:lnSpc>
                <a:spcPct val="150000"/>
              </a:lnSpc>
              <a:spcBef>
                <a:spcPts val="800"/>
              </a:spcBef>
            </a:pPr>
            <a:endParaRPr lang="en-CA" sz="1600" dirty="0">
              <a:latin typeface="Arial" panose="020B0604020202020204" pitchFamily="34" charset="0"/>
              <a:cs typeface="Arial" panose="020B0604020202020204" pitchFamily="34" charset="0"/>
            </a:endParaRPr>
          </a:p>
          <a:p>
            <a:pPr lvl="3">
              <a:lnSpc>
                <a:spcPct val="150000"/>
              </a:lnSpc>
              <a:spcBef>
                <a:spcPts val="800"/>
              </a:spcBef>
            </a:pPr>
            <a:endParaRPr lang="en-CA" sz="1600" dirty="0">
              <a:latin typeface="Arial" panose="020B0604020202020204" pitchFamily="34" charset="0"/>
              <a:cs typeface="Arial" panose="020B0604020202020204" pitchFamily="34" charset="0"/>
            </a:endParaRPr>
          </a:p>
          <a:p>
            <a:pPr lvl="3">
              <a:lnSpc>
                <a:spcPct val="150000"/>
              </a:lnSpc>
              <a:spcBef>
                <a:spcPts val="800"/>
              </a:spcBef>
            </a:pPr>
            <a:endParaRPr lang="en-CA" sz="1600" dirty="0">
              <a:latin typeface="Arial" panose="020B0604020202020204" pitchFamily="34" charset="0"/>
              <a:cs typeface="Arial" panose="020B0604020202020204" pitchFamily="34" charset="0"/>
            </a:endParaRPr>
          </a:p>
          <a:p>
            <a:pPr lvl="3">
              <a:lnSpc>
                <a:spcPct val="150000"/>
              </a:lnSpc>
              <a:spcBef>
                <a:spcPts val="800"/>
              </a:spcBef>
            </a:pPr>
            <a:r>
              <a:rPr lang="en-CA" sz="1600" b="1" dirty="0">
                <a:latin typeface="Arial" panose="020B0604020202020204" pitchFamily="34" charset="0"/>
                <a:cs typeface="Arial" panose="020B0604020202020204" pitchFamily="34" charset="0"/>
              </a:rPr>
              <a:t>Note</a:t>
            </a:r>
            <a:r>
              <a:rPr lang="en-CA" sz="1600" dirty="0">
                <a:latin typeface="Arial" panose="020B0604020202020204" pitchFamily="34" charset="0"/>
                <a:cs typeface="Arial" panose="020B0604020202020204" pitchFamily="34" charset="0"/>
              </a:rPr>
              <a:t>:  Ensure each separate document is no larger than 15Mb. </a:t>
            </a: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p>
          <a:p>
            <a:endParaRPr lang="en-CA" sz="1600" dirty="0"/>
          </a:p>
        </p:txBody>
      </p:sp>
      <p:pic>
        <p:nvPicPr>
          <p:cNvPr id="2" name="Picture 1">
            <a:extLst>
              <a:ext uri="{FF2B5EF4-FFF2-40B4-BE49-F238E27FC236}">
                <a16:creationId xmlns:a16="http://schemas.microsoft.com/office/drawing/2014/main" id="{202764E7-F8DA-4B6C-90BB-B377AC1871D1}"/>
              </a:ext>
            </a:extLst>
          </p:cNvPr>
          <p:cNvPicPr>
            <a:picLocks noChangeAspect="1"/>
          </p:cNvPicPr>
          <p:nvPr/>
        </p:nvPicPr>
        <p:blipFill>
          <a:blip r:embed="rId2"/>
          <a:stretch>
            <a:fillRect/>
          </a:stretch>
        </p:blipFill>
        <p:spPr>
          <a:xfrm>
            <a:off x="2244112" y="2295330"/>
            <a:ext cx="7703776" cy="3509498"/>
          </a:xfrm>
          <a:prstGeom prst="rect">
            <a:avLst/>
          </a:prstGeom>
        </p:spPr>
      </p:pic>
    </p:spTree>
    <p:extLst>
      <p:ext uri="{BB962C8B-B14F-4D97-AF65-F5344CB8AC3E}">
        <p14:creationId xmlns:p14="http://schemas.microsoft.com/office/powerpoint/2010/main" val="3807683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a:normAutofit/>
          </a:bodyPr>
          <a:lstStyle/>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latin typeface="Arial" panose="020B0604020202020204" pitchFamily="34" charset="0"/>
              <a:cs typeface="Arial" panose="020B0604020202020204" pitchFamily="34" charset="0"/>
            </a:endParaRPr>
          </a:p>
          <a:p>
            <a:pPr lvl="3"/>
            <a:r>
              <a:rPr lang="en-CA" sz="1600" dirty="0">
                <a:latin typeface="Arial" panose="020B0604020202020204" pitchFamily="34" charset="0"/>
                <a:cs typeface="Arial" panose="020B0604020202020204" pitchFamily="34" charset="0"/>
              </a:rPr>
              <a:t>Click </a:t>
            </a:r>
            <a:r>
              <a:rPr lang="en-CA" sz="1600" b="1" dirty="0">
                <a:latin typeface="Arial" panose="020B0604020202020204" pitchFamily="34" charset="0"/>
                <a:cs typeface="Arial" panose="020B0604020202020204" pitchFamily="34" charset="0"/>
              </a:rPr>
              <a:t>Contract Conditions </a:t>
            </a:r>
            <a:r>
              <a:rPr lang="en-CA" sz="1600" dirty="0">
                <a:latin typeface="Arial" panose="020B0604020202020204" pitchFamily="34" charset="0"/>
                <a:cs typeface="Arial" panose="020B0604020202020204" pitchFamily="34" charset="0"/>
              </a:rPr>
              <a:t>tab. </a:t>
            </a:r>
          </a:p>
          <a:p>
            <a:pPr lvl="3"/>
            <a:endParaRPr lang="en-CA" sz="1600" dirty="0"/>
          </a:p>
          <a:p>
            <a:endParaRPr lang="en-CA" sz="1600" dirty="0"/>
          </a:p>
        </p:txBody>
      </p:sp>
      <p:pic>
        <p:nvPicPr>
          <p:cNvPr id="5" name="Picture 4">
            <a:extLst>
              <a:ext uri="{FF2B5EF4-FFF2-40B4-BE49-F238E27FC236}">
                <a16:creationId xmlns:a16="http://schemas.microsoft.com/office/drawing/2014/main" id="{C074B13E-2909-4770-A16E-A4AE7EBC1B65}"/>
              </a:ext>
            </a:extLst>
          </p:cNvPr>
          <p:cNvPicPr>
            <a:picLocks noChangeAspect="1"/>
          </p:cNvPicPr>
          <p:nvPr/>
        </p:nvPicPr>
        <p:blipFill rotWithShape="1">
          <a:blip r:embed="rId2">
            <a:extLst>
              <a:ext uri="{28A0092B-C50C-407E-A947-70E740481C1C}">
                <a14:useLocalDpi xmlns:a14="http://schemas.microsoft.com/office/drawing/2010/main" val="0"/>
              </a:ext>
            </a:extLst>
          </a:blip>
          <a:srcRect b="1732"/>
          <a:stretch/>
        </p:blipFill>
        <p:spPr>
          <a:xfrm>
            <a:off x="1908048" y="1065798"/>
            <a:ext cx="8375904" cy="4726403"/>
          </a:xfrm>
          <a:prstGeom prst="rect">
            <a:avLst/>
          </a:prstGeom>
        </p:spPr>
      </p:pic>
    </p:spTree>
    <p:extLst>
      <p:ext uri="{BB962C8B-B14F-4D97-AF65-F5344CB8AC3E}">
        <p14:creationId xmlns:p14="http://schemas.microsoft.com/office/powerpoint/2010/main" val="4088223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a:normAutofit/>
          </a:bodyPr>
          <a:lstStyle/>
          <a:p>
            <a:pPr marL="0" lvl="0" indent="0" algn="just">
              <a:buNone/>
            </a:pPr>
            <a:endParaRPr lang="en-CA" sz="1600" dirty="0"/>
          </a:p>
          <a:p>
            <a:pPr marL="0" lvl="0" indent="0" algn="just">
              <a:buNone/>
            </a:pPr>
            <a:endParaRPr lang="en-CA" sz="1600" dirty="0"/>
          </a:p>
          <a:p>
            <a:pPr marL="0" lvl="0" indent="0" algn="just">
              <a:lnSpc>
                <a:spcPct val="80000"/>
              </a:lnSpc>
              <a:buNone/>
            </a:pPr>
            <a:r>
              <a:rPr lang="en-CA" sz="1600" dirty="0"/>
              <a:t>		</a:t>
            </a:r>
            <a:r>
              <a:rPr lang="en-CA" sz="1600" dirty="0">
                <a:latin typeface="Arial" panose="020B0604020202020204" pitchFamily="34" charset="0"/>
                <a:cs typeface="Arial" panose="020B0604020202020204" pitchFamily="34" charset="0"/>
              </a:rPr>
              <a:t>Conditions are read-only.</a:t>
            </a:r>
          </a:p>
          <a:p>
            <a:pPr marL="0" lvl="0" indent="0" algn="just">
              <a:lnSpc>
                <a:spcPct val="80000"/>
              </a:lnSpc>
              <a:buNone/>
            </a:pPr>
            <a:r>
              <a:rPr lang="en-CA" sz="1600" dirty="0">
                <a:latin typeface="Arial" panose="020B0604020202020204" pitchFamily="34" charset="0"/>
                <a:cs typeface="Arial" panose="020B0604020202020204" pitchFamily="34" charset="0"/>
              </a:rPr>
              <a:t>		Conditions will be triggered based on Trigger Point %, when the claim is submitted.</a:t>
            </a:r>
          </a:p>
          <a:p>
            <a:pPr marL="0" indent="0" algn="just">
              <a:lnSpc>
                <a:spcPct val="80000"/>
              </a:lnSpc>
              <a:buNone/>
            </a:pPr>
            <a:r>
              <a:rPr lang="en-CA" sz="1600" b="1" dirty="0">
                <a:latin typeface="Arial" panose="020B0604020202020204" pitchFamily="34" charset="0"/>
                <a:cs typeface="Arial" panose="020B0604020202020204" pitchFamily="34" charset="0"/>
              </a:rPr>
              <a:t>		Note</a:t>
            </a:r>
            <a:r>
              <a:rPr lang="en-CA" sz="1600" dirty="0">
                <a:latin typeface="Arial" panose="020B0604020202020204" pitchFamily="34" charset="0"/>
                <a:cs typeface="Arial" panose="020B0604020202020204" pitchFamily="34" charset="0"/>
              </a:rPr>
              <a:t>:  You can view a Contract Condition description and history by selecting the Condition ID#.</a:t>
            </a:r>
          </a:p>
          <a:p>
            <a:pPr marL="0" indent="0">
              <a:buNone/>
            </a:pPr>
            <a:endParaRPr lang="en-CA" sz="1600" dirty="0"/>
          </a:p>
        </p:txBody>
      </p:sp>
      <p:pic>
        <p:nvPicPr>
          <p:cNvPr id="7" name="Picture 6">
            <a:extLst>
              <a:ext uri="{FF2B5EF4-FFF2-40B4-BE49-F238E27FC236}">
                <a16:creationId xmlns:a16="http://schemas.microsoft.com/office/drawing/2014/main" id="{C3B0CEF7-F562-498E-BAA2-25CA0AD8C8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631" y="2244344"/>
            <a:ext cx="5685664" cy="983932"/>
          </a:xfrm>
          <a:prstGeom prst="rect">
            <a:avLst/>
          </a:prstGeom>
        </p:spPr>
      </p:pic>
      <p:pic>
        <p:nvPicPr>
          <p:cNvPr id="8" name="Picture 7">
            <a:extLst>
              <a:ext uri="{FF2B5EF4-FFF2-40B4-BE49-F238E27FC236}">
                <a16:creationId xmlns:a16="http://schemas.microsoft.com/office/drawing/2014/main" id="{1887B3F7-6DBA-408C-AE61-8C5C68BCB9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7564" y="1909894"/>
            <a:ext cx="5040000" cy="4051186"/>
          </a:xfrm>
          <a:prstGeom prst="rect">
            <a:avLst/>
          </a:prstGeom>
        </p:spPr>
      </p:pic>
      <p:cxnSp>
        <p:nvCxnSpPr>
          <p:cNvPr id="4" name="Straight Arrow Connector 3">
            <a:extLst>
              <a:ext uri="{FF2B5EF4-FFF2-40B4-BE49-F238E27FC236}">
                <a16:creationId xmlns:a16="http://schemas.microsoft.com/office/drawing/2014/main" id="{870343E2-AC94-40EA-B726-18779C9FFCAE}"/>
              </a:ext>
            </a:extLst>
          </p:cNvPr>
          <p:cNvCxnSpPr>
            <a:cxnSpLocks/>
          </p:cNvCxnSpPr>
          <p:nvPr/>
        </p:nvCxnSpPr>
        <p:spPr>
          <a:xfrm>
            <a:off x="979184" y="3181797"/>
            <a:ext cx="5637329" cy="89585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0085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a:normAutofit lnSpcReduction="10000"/>
          </a:bodyPr>
          <a:lstStyle/>
          <a:p>
            <a:pPr marL="0" lvl="0" indent="0">
              <a:buNone/>
            </a:pPr>
            <a:endParaRPr lang="en-CA" sz="1600" dirty="0">
              <a:latin typeface="Arial" panose="020B0604020202020204" pitchFamily="34" charset="0"/>
              <a:cs typeface="Arial" panose="020B0604020202020204" pitchFamily="34" charset="0"/>
            </a:endParaRPr>
          </a:p>
          <a:p>
            <a:pPr marL="0" lvl="0" indent="0">
              <a:buNone/>
            </a:pPr>
            <a:endParaRPr lang="en-CA" sz="1600" dirty="0">
              <a:latin typeface="Arial" panose="020B0604020202020204" pitchFamily="34" charset="0"/>
              <a:cs typeface="Arial" panose="020B0604020202020204" pitchFamily="34" charset="0"/>
            </a:endParaRPr>
          </a:p>
          <a:p>
            <a:pPr marL="0" lvl="0" indent="0" algn="just">
              <a:lnSpc>
                <a:spcPct val="150000"/>
              </a:lnSpc>
              <a:spcBef>
                <a:spcPts val="600"/>
              </a:spcBef>
              <a:buNone/>
            </a:pPr>
            <a:r>
              <a:rPr lang="en-CA" sz="1600" dirty="0">
                <a:latin typeface="Arial" panose="020B0604020202020204" pitchFamily="34" charset="0"/>
                <a:cs typeface="Arial" panose="020B0604020202020204" pitchFamily="34" charset="0"/>
              </a:rPr>
              <a:t>		Click the </a:t>
            </a:r>
            <a:r>
              <a:rPr lang="en-CA" sz="1600" b="1" dirty="0">
                <a:latin typeface="Arial" panose="020B0604020202020204" pitchFamily="34" charset="0"/>
                <a:cs typeface="Arial" panose="020B0604020202020204" pitchFamily="34" charset="0"/>
              </a:rPr>
              <a:t>Submission</a:t>
            </a:r>
            <a:r>
              <a:rPr lang="en-CA" sz="1600" dirty="0">
                <a:latin typeface="Arial" panose="020B0604020202020204" pitchFamily="34" charset="0"/>
                <a:cs typeface="Arial" panose="020B0604020202020204" pitchFamily="34" charset="0"/>
              </a:rPr>
              <a:t> tab.  Please review the Instructions before submitting the claim.</a:t>
            </a:r>
          </a:p>
          <a:p>
            <a:pPr lvl="4" algn="just">
              <a:lnSpc>
                <a:spcPct val="150000"/>
              </a:lnSpc>
              <a:spcBef>
                <a:spcPts val="600"/>
              </a:spcBef>
            </a:pPr>
            <a:r>
              <a:rPr lang="en-CA" sz="1600" dirty="0">
                <a:latin typeface="Arial" panose="020B0604020202020204" pitchFamily="34" charset="0"/>
                <a:cs typeface="Arial" panose="020B0604020202020204" pitchFamily="34" charset="0"/>
              </a:rPr>
              <a:t>The claim can be cancelled at this time by clicking on the Cancel Claim button. </a:t>
            </a:r>
          </a:p>
          <a:p>
            <a:pPr lvl="4" algn="just">
              <a:lnSpc>
                <a:spcPct val="150000"/>
              </a:lnSpc>
              <a:spcBef>
                <a:spcPts val="600"/>
              </a:spcBef>
            </a:pPr>
            <a:r>
              <a:rPr lang="en-CA" sz="1600" dirty="0">
                <a:latin typeface="Arial" panose="020B0604020202020204" pitchFamily="34" charset="0"/>
                <a:cs typeface="Arial" panose="020B0604020202020204" pitchFamily="34" charset="0"/>
              </a:rPr>
              <a:t>No changes can be made once the claim has been submitted </a:t>
            </a:r>
          </a:p>
          <a:p>
            <a:pPr lvl="4" algn="just">
              <a:lnSpc>
                <a:spcPct val="150000"/>
              </a:lnSpc>
              <a:spcBef>
                <a:spcPts val="600"/>
              </a:spcBef>
            </a:pPr>
            <a:r>
              <a:rPr lang="en-CA" sz="1600" b="1" dirty="0">
                <a:latin typeface="Arial" panose="020B0604020202020204" pitchFamily="34" charset="0"/>
                <a:cs typeface="Arial" panose="020B0604020202020204" pitchFamily="34" charset="0"/>
              </a:rPr>
              <a:t>Click Agree and Submit Claim </a:t>
            </a:r>
            <a:r>
              <a:rPr lang="en-CA" sz="1600" dirty="0">
                <a:latin typeface="Arial" panose="020B0604020202020204" pitchFamily="34" charset="0"/>
                <a:cs typeface="Arial" panose="020B0604020202020204" pitchFamily="34" charset="0"/>
              </a:rPr>
              <a:t>to submit the claim</a:t>
            </a:r>
          </a:p>
          <a:p>
            <a:pPr lvl="0" algn="just"/>
            <a:endParaRPr lang="en-CA" sz="1600" dirty="0">
              <a:latin typeface="Arial" panose="020B0604020202020204" pitchFamily="34" charset="0"/>
              <a:cs typeface="Arial" panose="020B0604020202020204" pitchFamily="34" charset="0"/>
            </a:endParaRPr>
          </a:p>
          <a:p>
            <a:pPr lvl="0" algn="just"/>
            <a:endParaRPr lang="en-CA" sz="1600" dirty="0">
              <a:latin typeface="Arial" panose="020B0604020202020204" pitchFamily="34" charset="0"/>
              <a:cs typeface="Arial" panose="020B0604020202020204" pitchFamily="34" charset="0"/>
            </a:endParaRPr>
          </a:p>
          <a:p>
            <a:pPr lvl="0" algn="just"/>
            <a:endParaRPr lang="en-CA" sz="1600" dirty="0">
              <a:latin typeface="Arial" panose="020B0604020202020204" pitchFamily="34" charset="0"/>
              <a:cs typeface="Arial" panose="020B0604020202020204" pitchFamily="34" charset="0"/>
            </a:endParaRPr>
          </a:p>
          <a:p>
            <a:pPr lvl="0" algn="just"/>
            <a:endParaRPr lang="en-CA" sz="1600" dirty="0">
              <a:latin typeface="Arial" panose="020B0604020202020204" pitchFamily="34" charset="0"/>
              <a:cs typeface="Arial" panose="020B0604020202020204" pitchFamily="34" charset="0"/>
            </a:endParaRPr>
          </a:p>
          <a:p>
            <a:pPr lvl="0" algn="just"/>
            <a:endParaRPr lang="en-CA" sz="1600" dirty="0">
              <a:latin typeface="Arial" panose="020B0604020202020204" pitchFamily="34" charset="0"/>
              <a:cs typeface="Arial" panose="020B0604020202020204" pitchFamily="34" charset="0"/>
            </a:endParaRPr>
          </a:p>
          <a:p>
            <a:pPr lvl="0" algn="just"/>
            <a:endParaRPr lang="en-CA" sz="1600" dirty="0">
              <a:latin typeface="Arial" panose="020B0604020202020204" pitchFamily="34" charset="0"/>
              <a:cs typeface="Arial" panose="020B0604020202020204" pitchFamily="34" charset="0"/>
            </a:endParaRPr>
          </a:p>
          <a:p>
            <a:pPr lvl="0" algn="just"/>
            <a:endParaRPr lang="en-CA" sz="1600" dirty="0">
              <a:latin typeface="Arial" panose="020B0604020202020204" pitchFamily="34" charset="0"/>
              <a:cs typeface="Arial" panose="020B0604020202020204" pitchFamily="34" charset="0"/>
            </a:endParaRPr>
          </a:p>
          <a:p>
            <a:pPr lvl="0" algn="just"/>
            <a:endParaRPr lang="en-CA" sz="1600" dirty="0">
              <a:latin typeface="Arial" panose="020B0604020202020204" pitchFamily="34" charset="0"/>
              <a:cs typeface="Arial" panose="020B0604020202020204" pitchFamily="34" charset="0"/>
            </a:endParaRPr>
          </a:p>
          <a:p>
            <a:pPr marL="0" lvl="0" indent="0" algn="just">
              <a:buNone/>
            </a:pPr>
            <a:endParaRPr lang="en-CA" sz="1600" dirty="0">
              <a:latin typeface="Arial" panose="020B0604020202020204" pitchFamily="34" charset="0"/>
              <a:cs typeface="Arial" panose="020B0604020202020204" pitchFamily="34" charset="0"/>
            </a:endParaRPr>
          </a:p>
          <a:p>
            <a:pPr lvl="0" algn="just"/>
            <a:endParaRPr lang="en-CA" sz="1600" dirty="0">
              <a:latin typeface="Arial" panose="020B0604020202020204" pitchFamily="34" charset="0"/>
              <a:cs typeface="Arial" panose="020B0604020202020204" pitchFamily="34" charset="0"/>
            </a:endParaRPr>
          </a:p>
          <a:p>
            <a:pPr marL="0" indent="0" algn="just">
              <a:buNone/>
            </a:pPr>
            <a:r>
              <a:rPr lang="en-CA" sz="1600" b="1" dirty="0">
                <a:latin typeface="Arial" panose="020B0604020202020204" pitchFamily="34" charset="0"/>
                <a:cs typeface="Arial" panose="020B0604020202020204" pitchFamily="34" charset="0"/>
              </a:rPr>
              <a:t>		</a:t>
            </a:r>
          </a:p>
          <a:p>
            <a:pPr marL="0" indent="0" algn="just">
              <a:buNone/>
            </a:pPr>
            <a:r>
              <a:rPr lang="en-CA" sz="1600" b="1" dirty="0">
                <a:latin typeface="Arial" panose="020B0604020202020204" pitchFamily="34" charset="0"/>
                <a:cs typeface="Arial" panose="020B0604020202020204" pitchFamily="34" charset="0"/>
              </a:rPr>
              <a:t>		  Note</a:t>
            </a:r>
            <a:r>
              <a:rPr lang="en-CA" sz="1600" dirty="0">
                <a:latin typeface="Arial" panose="020B0604020202020204" pitchFamily="34" charset="0"/>
                <a:cs typeface="Arial" panose="020B0604020202020204" pitchFamily="34" charset="0"/>
              </a:rPr>
              <a:t>:  Messages and notifications are communicated at the bottom of the page </a:t>
            </a:r>
          </a:p>
          <a:p>
            <a:pPr marL="0" indent="0" algn="just">
              <a:buNone/>
            </a:pPr>
            <a:r>
              <a:rPr lang="en-CA" sz="1600" dirty="0">
                <a:latin typeface="Arial" panose="020B0604020202020204" pitchFamily="34" charset="0"/>
                <a:cs typeface="Arial" panose="020B0604020202020204" pitchFamily="34" charset="0"/>
              </a:rPr>
              <a:t>                                             after the ‘Agree and Submit Claim’ button has been selected. </a:t>
            </a:r>
          </a:p>
          <a:p>
            <a:pPr marL="0" indent="0">
              <a:buNone/>
            </a:pPr>
            <a:endParaRPr lang="en-CA" sz="1600" dirty="0"/>
          </a:p>
        </p:txBody>
      </p:sp>
      <p:pic>
        <p:nvPicPr>
          <p:cNvPr id="9" name="Picture 8">
            <a:extLst>
              <a:ext uri="{FF2B5EF4-FFF2-40B4-BE49-F238E27FC236}">
                <a16:creationId xmlns:a16="http://schemas.microsoft.com/office/drawing/2014/main" id="{077D7691-A5CA-404F-8B7F-2F3FEEEE6154}"/>
              </a:ext>
            </a:extLst>
          </p:cNvPr>
          <p:cNvPicPr/>
          <p:nvPr/>
        </p:nvPicPr>
        <p:blipFill>
          <a:blip r:embed="rId2">
            <a:extLst>
              <a:ext uri="{28A0092B-C50C-407E-A947-70E740481C1C}">
                <a14:useLocalDpi xmlns:a14="http://schemas.microsoft.com/office/drawing/2010/main" val="0"/>
              </a:ext>
            </a:extLst>
          </a:blip>
          <a:stretch>
            <a:fillRect/>
          </a:stretch>
        </p:blipFill>
        <p:spPr>
          <a:xfrm>
            <a:off x="2036064" y="2389632"/>
            <a:ext cx="7662672" cy="3316224"/>
          </a:xfrm>
          <a:prstGeom prst="rect">
            <a:avLst/>
          </a:prstGeom>
        </p:spPr>
      </p:pic>
    </p:spTree>
    <p:extLst>
      <p:ext uri="{BB962C8B-B14F-4D97-AF65-F5344CB8AC3E}">
        <p14:creationId xmlns:p14="http://schemas.microsoft.com/office/powerpoint/2010/main" val="4232584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a:normAutofit/>
          </a:bodyPr>
          <a:lstStyle/>
          <a:p>
            <a:pPr lvl="0"/>
            <a:endParaRPr lang="en-CA" sz="1600" dirty="0"/>
          </a:p>
          <a:p>
            <a:endParaRPr lang="en-CA" sz="1600" dirty="0">
              <a:latin typeface="Arial" panose="020B0604020202020204" pitchFamily="34" charset="0"/>
              <a:cs typeface="Arial" panose="020B0604020202020204" pitchFamily="34" charset="0"/>
            </a:endParaRPr>
          </a:p>
          <a:p>
            <a:pPr lvl="7"/>
            <a:r>
              <a:rPr lang="en-CA" sz="1600" dirty="0">
                <a:latin typeface="Arial" panose="020B0604020202020204" pitchFamily="34" charset="0"/>
                <a:cs typeface="Arial" panose="020B0604020202020204" pitchFamily="34" charset="0"/>
              </a:rPr>
              <a:t>An alert will display asking the user to confirm user is </a:t>
            </a:r>
          </a:p>
          <a:p>
            <a:pPr marL="3200400" lvl="7" indent="0">
              <a:buNone/>
            </a:pPr>
            <a:r>
              <a:rPr lang="en-CA" sz="1600" dirty="0">
                <a:latin typeface="Arial" panose="020B0604020202020204" pitchFamily="34" charset="0"/>
                <a:cs typeface="Arial" panose="020B0604020202020204" pitchFamily="34" charset="0"/>
              </a:rPr>
              <a:t>    ready to submit the Claim. </a:t>
            </a:r>
          </a:p>
          <a:p>
            <a:pPr marL="3200400" lvl="7" indent="0">
              <a:buNone/>
            </a:pPr>
            <a:r>
              <a:rPr lang="en-CA" sz="1600" dirty="0">
                <a:latin typeface="Arial" panose="020B0604020202020204" pitchFamily="34" charset="0"/>
                <a:cs typeface="Arial" panose="020B0604020202020204" pitchFamily="34" charset="0"/>
              </a:rPr>
              <a:t>    </a:t>
            </a:r>
            <a:r>
              <a:rPr lang="en-CA" sz="1600" b="1" dirty="0">
                <a:latin typeface="Arial" panose="020B0604020202020204" pitchFamily="34" charset="0"/>
                <a:cs typeface="Arial" panose="020B0604020202020204" pitchFamily="34" charset="0"/>
              </a:rPr>
              <a:t>Click OK </a:t>
            </a:r>
            <a:r>
              <a:rPr lang="en-CA" sz="1600" dirty="0">
                <a:latin typeface="Arial" panose="020B0604020202020204" pitchFamily="34" charset="0"/>
                <a:cs typeface="Arial" panose="020B0604020202020204" pitchFamily="34" charset="0"/>
              </a:rPr>
              <a:t>to Continue or Cancel to Cancel.</a:t>
            </a:r>
          </a:p>
          <a:p>
            <a:pPr marL="0" lvl="0" indent="0">
              <a:buNone/>
            </a:pPr>
            <a:endParaRPr lang="en-CA" sz="1600" dirty="0">
              <a:latin typeface="Arial" panose="020B0604020202020204" pitchFamily="34" charset="0"/>
              <a:cs typeface="Arial" panose="020B0604020202020204" pitchFamily="34" charset="0"/>
            </a:endParaRPr>
          </a:p>
          <a:p>
            <a:pPr lvl="0"/>
            <a:endParaRPr lang="en-CA" sz="1600" dirty="0">
              <a:latin typeface="Arial" panose="020B0604020202020204" pitchFamily="34" charset="0"/>
              <a:cs typeface="Arial" panose="020B0604020202020204" pitchFamily="34" charset="0"/>
            </a:endParaRPr>
          </a:p>
          <a:p>
            <a:pPr lvl="0"/>
            <a:endParaRPr lang="en-CA" sz="1600" dirty="0">
              <a:latin typeface="Arial" panose="020B0604020202020204" pitchFamily="34" charset="0"/>
              <a:cs typeface="Arial" panose="020B0604020202020204" pitchFamily="34" charset="0"/>
            </a:endParaRPr>
          </a:p>
          <a:p>
            <a:pPr lvl="0"/>
            <a:endParaRPr lang="en-CA" sz="1600" dirty="0">
              <a:latin typeface="Arial" panose="020B0604020202020204" pitchFamily="34" charset="0"/>
              <a:cs typeface="Arial" panose="020B0604020202020204" pitchFamily="34" charset="0"/>
            </a:endParaRPr>
          </a:p>
          <a:p>
            <a:pPr lvl="0"/>
            <a:endParaRPr lang="en-CA" sz="1600" dirty="0">
              <a:latin typeface="Arial" panose="020B0604020202020204" pitchFamily="34" charset="0"/>
              <a:cs typeface="Arial" panose="020B0604020202020204" pitchFamily="34" charset="0"/>
            </a:endParaRPr>
          </a:p>
          <a:p>
            <a:pPr lvl="0"/>
            <a:endParaRPr lang="en-CA" sz="1600" dirty="0">
              <a:latin typeface="Arial" panose="020B0604020202020204" pitchFamily="34" charset="0"/>
              <a:cs typeface="Arial" panose="020B0604020202020204" pitchFamily="34" charset="0"/>
            </a:endParaRPr>
          </a:p>
          <a:p>
            <a:pPr lvl="7"/>
            <a:r>
              <a:rPr lang="en-CA" sz="1600" dirty="0">
                <a:latin typeface="Arial" panose="020B0604020202020204" pitchFamily="34" charset="0"/>
                <a:cs typeface="Arial" panose="020B0604020202020204" pitchFamily="34" charset="0"/>
              </a:rPr>
              <a:t>A Pop up will display confirming that the claim has </a:t>
            </a:r>
          </a:p>
          <a:p>
            <a:pPr marL="3200400" lvl="7" indent="0">
              <a:buNone/>
            </a:pPr>
            <a:r>
              <a:rPr lang="en-CA" sz="1600" dirty="0">
                <a:latin typeface="Arial" panose="020B0604020202020204" pitchFamily="34" charset="0"/>
                <a:cs typeface="Arial" panose="020B0604020202020204" pitchFamily="34" charset="0"/>
              </a:rPr>
              <a:t>    been submitted.</a:t>
            </a:r>
          </a:p>
          <a:p>
            <a:pPr marL="0" indent="0">
              <a:buNone/>
            </a:pPr>
            <a:endParaRPr lang="en-CA" sz="1600" dirty="0"/>
          </a:p>
        </p:txBody>
      </p:sp>
      <p:pic>
        <p:nvPicPr>
          <p:cNvPr id="5" name="Picture 4">
            <a:extLst>
              <a:ext uri="{FF2B5EF4-FFF2-40B4-BE49-F238E27FC236}">
                <a16:creationId xmlns:a16="http://schemas.microsoft.com/office/drawing/2014/main" id="{D4609CDC-BD63-4F65-9D92-BC3DB2631F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897" y="4295236"/>
            <a:ext cx="4779263" cy="2385980"/>
          </a:xfrm>
          <a:prstGeom prst="rect">
            <a:avLst/>
          </a:prstGeom>
        </p:spPr>
      </p:pic>
      <p:pic>
        <p:nvPicPr>
          <p:cNvPr id="4" name="Picture 3">
            <a:extLst>
              <a:ext uri="{FF2B5EF4-FFF2-40B4-BE49-F238E27FC236}">
                <a16:creationId xmlns:a16="http://schemas.microsoft.com/office/drawing/2014/main" id="{85D5D210-0231-4246-B37C-92960706F7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2384" y="1530590"/>
            <a:ext cx="4779264" cy="1898410"/>
          </a:xfrm>
          <a:prstGeom prst="rect">
            <a:avLst/>
          </a:prstGeom>
        </p:spPr>
      </p:pic>
    </p:spTree>
    <p:extLst>
      <p:ext uri="{BB962C8B-B14F-4D97-AF65-F5344CB8AC3E}">
        <p14:creationId xmlns:p14="http://schemas.microsoft.com/office/powerpoint/2010/main" val="2650320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8A4FD99-E8E2-4C8C-B484-9394A647A4A3}"/>
              </a:ext>
            </a:extLst>
          </p:cNvPr>
          <p:cNvSpPr/>
          <p:nvPr/>
        </p:nvSpPr>
        <p:spPr>
          <a:xfrm>
            <a:off x="3023616" y="3651248"/>
            <a:ext cx="6217920" cy="2456944"/>
          </a:xfrm>
          <a:prstGeom prst="rect">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1EF6BEF-31D8-45CE-B423-E6D70FFB2C88}"/>
              </a:ext>
            </a:extLst>
          </p:cNvPr>
          <p:cNvSpPr>
            <a:spLocks noGrp="1"/>
          </p:cNvSpPr>
          <p:nvPr>
            <p:ph type="title"/>
          </p:nvPr>
        </p:nvSpPr>
        <p:spPr>
          <a:xfrm>
            <a:off x="-1" y="0"/>
            <a:ext cx="12191999" cy="1825624"/>
          </a:xfrm>
          <a:solidFill>
            <a:srgbClr val="0C4A7A"/>
          </a:solidFill>
          <a:ln w="38100">
            <a:solidFill>
              <a:srgbClr val="FFC000"/>
            </a:solidFill>
          </a:ln>
        </p:spPr>
        <p:txBody>
          <a:bodyPr>
            <a:normAutofit/>
          </a:bodyPr>
          <a:lstStyle/>
          <a:p>
            <a:pPr>
              <a:lnSpc>
                <a:spcPct val="50000"/>
              </a:lnSpc>
            </a:pPr>
            <a:r>
              <a:rPr lang="en-US" sz="2800" dirty="0">
                <a:solidFill>
                  <a:schemeClr val="bg1"/>
                </a:solidFill>
              </a:rPr>
              <a:t>                             </a:t>
            </a:r>
            <a:br>
              <a:rPr lang="en-US" sz="2800" dirty="0">
                <a:solidFill>
                  <a:schemeClr val="bg1"/>
                </a:solidFill>
              </a:rPr>
            </a:br>
            <a:br>
              <a:rPr lang="en-US" sz="2800" dirty="0">
                <a:solidFill>
                  <a:schemeClr val="bg1"/>
                </a:solidFill>
              </a:rPr>
            </a:br>
            <a:br>
              <a:rPr lang="en-US" sz="2800" dirty="0">
                <a:solidFill>
                  <a:schemeClr val="bg1"/>
                </a:solidFill>
              </a:rPr>
            </a:br>
            <a:r>
              <a:rPr lang="en-US" sz="2800" dirty="0">
                <a:solidFill>
                  <a:schemeClr val="bg1"/>
                </a:solidFill>
              </a:rPr>
              <a:t>		</a:t>
            </a:r>
            <a:br>
              <a:rPr lang="en-US" sz="2800" dirty="0">
                <a:solidFill>
                  <a:schemeClr val="bg1"/>
                </a:solidFill>
              </a:rPr>
            </a:br>
            <a:r>
              <a:rPr lang="en-US" sz="2800" dirty="0">
                <a:solidFill>
                  <a:schemeClr val="bg1"/>
                </a:solidFill>
              </a:rPr>
              <a:t>		</a:t>
            </a:r>
            <a:br>
              <a:rPr lang="en-US" dirty="0">
                <a:solidFill>
                  <a:schemeClr val="bg1"/>
                </a:solidFill>
              </a:rPr>
            </a:br>
            <a:r>
              <a:rPr lang="en-US">
                <a:solidFill>
                  <a:schemeClr val="bg1"/>
                </a:solidFill>
              </a:rPr>
              <a:t>                                </a:t>
            </a:r>
            <a:endParaRPr lang="en-US" sz="2700" b="1" dirty="0">
              <a:solidFill>
                <a:schemeClr val="bg1"/>
              </a:solidFill>
            </a:endParaRPr>
          </a:p>
        </p:txBody>
      </p:sp>
      <p:sp>
        <p:nvSpPr>
          <p:cNvPr id="4" name="Rectangle 3">
            <a:extLst>
              <a:ext uri="{FF2B5EF4-FFF2-40B4-BE49-F238E27FC236}">
                <a16:creationId xmlns:a16="http://schemas.microsoft.com/office/drawing/2014/main" id="{9BED5FC1-D1F7-44E8-A00F-EA6EE1056082}"/>
              </a:ext>
            </a:extLst>
          </p:cNvPr>
          <p:cNvSpPr/>
          <p:nvPr/>
        </p:nvSpPr>
        <p:spPr>
          <a:xfrm>
            <a:off x="1840992" y="2438400"/>
            <a:ext cx="8680704" cy="3072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49111CFF-F4E6-487B-A4F8-7E6B2E1494E6}"/>
              </a:ext>
            </a:extLst>
          </p:cNvPr>
          <p:cNvSpPr>
            <a:spLocks noGrp="1"/>
          </p:cNvSpPr>
          <p:nvPr>
            <p:ph idx="1"/>
          </p:nvPr>
        </p:nvSpPr>
        <p:spPr>
          <a:xfrm>
            <a:off x="0" y="1825624"/>
            <a:ext cx="12191999" cy="5032375"/>
          </a:xfrm>
          <a:solidFill>
            <a:srgbClr val="0C4A7A"/>
          </a:solidFill>
        </p:spPr>
        <p:txBody>
          <a:bodyPr/>
          <a:lstStyle/>
          <a:p>
            <a:pPr marL="0" indent="0" algn="ctr">
              <a:buNone/>
            </a:pPr>
            <a:endParaRPr lang="en-US" dirty="0">
              <a:solidFill>
                <a:schemeClr val="bg1"/>
              </a:solidFill>
            </a:endParaRPr>
          </a:p>
          <a:p>
            <a:pPr marL="0" indent="0" algn="ctr">
              <a:buNone/>
            </a:pPr>
            <a:endParaRPr lang="en-US" dirty="0">
              <a:solidFill>
                <a:schemeClr val="bg1"/>
              </a:solidFill>
            </a:endParaRPr>
          </a:p>
          <a:p>
            <a:pPr marL="0" indent="0" algn="ctr">
              <a:buNone/>
            </a:pPr>
            <a:endParaRPr lang="en-US" dirty="0">
              <a:solidFill>
                <a:schemeClr val="bg1"/>
              </a:solidFill>
            </a:endParaRPr>
          </a:p>
        </p:txBody>
      </p:sp>
      <p:pic>
        <p:nvPicPr>
          <p:cNvPr id="8" name="Graphic 7">
            <a:extLst>
              <a:ext uri="{FF2B5EF4-FFF2-40B4-BE49-F238E27FC236}">
                <a16:creationId xmlns:a16="http://schemas.microsoft.com/office/drawing/2014/main" id="{9E3072D9-7E04-4182-913F-6C8D7D26228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4203" y="998207"/>
            <a:ext cx="2631643" cy="692481"/>
          </a:xfrm>
          <a:prstGeom prst="rect">
            <a:avLst/>
          </a:prstGeom>
        </p:spPr>
      </p:pic>
      <p:sp>
        <p:nvSpPr>
          <p:cNvPr id="7" name="Title 2">
            <a:extLst>
              <a:ext uri="{FF2B5EF4-FFF2-40B4-BE49-F238E27FC236}">
                <a16:creationId xmlns:a16="http://schemas.microsoft.com/office/drawing/2014/main" id="{FE21F756-562C-4477-A14C-D63EEF7B4BEB}"/>
              </a:ext>
            </a:extLst>
          </p:cNvPr>
          <p:cNvSpPr txBox="1">
            <a:spLocks/>
          </p:cNvSpPr>
          <p:nvPr/>
        </p:nvSpPr>
        <p:spPr>
          <a:xfrm>
            <a:off x="2209798" y="2776811"/>
            <a:ext cx="7772400" cy="3371008"/>
          </a:xfrm>
          <a:prstGeom prst="rect">
            <a:avLst/>
          </a:prstGeom>
          <a:ln w="57150">
            <a:solidFill>
              <a:schemeClr val="bg1"/>
            </a:solidFill>
          </a:ln>
          <a:effectLst>
            <a:outerShdw blurRad="50800" dist="38100" dir="2700000" algn="tl" rotWithShape="0">
              <a:prstClr val="black">
                <a:alpha val="40000"/>
              </a:prstClr>
            </a:outerShdw>
          </a:effectLst>
        </p:spPr>
        <p:txBody>
          <a:bodyPr wrap="square" lIns="0" tIns="0" rIns="0" bIns="0" anchor="t" anchorCtr="0">
            <a:noAutofit/>
            <a:scene3d>
              <a:camera prst="orthographicFront"/>
              <a:lightRig rig="balanced" dir="t">
                <a:rot lat="0" lon="0" rev="6600000"/>
              </a:lightRig>
            </a:scene3d>
            <a:sp3d extrusionH="107950">
              <a:bevelT w="25400" h="25400"/>
            </a:sp3d>
          </a:bodyPr>
          <a:lstStyle>
            <a:lvl1pPr algn="ctr" defTabSz="914400" rtl="0" eaLnBrk="1" latinLnBrk="0" hangingPunct="1">
              <a:spcBef>
                <a:spcPct val="0"/>
              </a:spcBef>
              <a:buNone/>
              <a:defRPr sz="4800" b="1" i="0" kern="1200" cap="none" spc="0">
                <a:ln>
                  <a:noFill/>
                </a:ln>
                <a:solidFill>
                  <a:srgbClr val="FDB913"/>
                </a:solidFill>
                <a:effectLst>
                  <a:outerShdw blurRad="50800" dist="50800" dir="2460000" algn="ctr" rotWithShape="0">
                    <a:schemeClr val="tx1"/>
                  </a:outerShdw>
                </a:effectLst>
                <a:latin typeface="Myriad Web Pro Condensed" pitchFamily="34" charset="0"/>
                <a:ea typeface="+mj-ea"/>
                <a:cs typeface="+mj-cs"/>
              </a:defRPr>
            </a:lvl1pPr>
          </a:lstStyle>
          <a:p>
            <a:pPr lvl="0">
              <a:defRPr/>
            </a:pP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Myriad Web Pro Condensed" pitchFamily="34" charset="0"/>
                <a:ea typeface="+mj-ea"/>
                <a:cs typeface="+mj-cs"/>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LGIS Website :</a:t>
            </a:r>
          </a:p>
          <a:p>
            <a:pPr lvl="0">
              <a:defRPr/>
            </a:pPr>
            <a:b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 </a:t>
            </a:r>
            <a:r>
              <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https://www.localgovernmentinformationsystem.gov.bc.ca/</a:t>
            </a:r>
            <a:endPar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endParaRPr>
          </a:p>
          <a:p>
            <a:pPr lvl="0">
              <a:defRPr/>
            </a:pPr>
            <a:endPar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endParaRPr>
          </a:p>
          <a:p>
            <a:pPr lvl="0">
              <a:defRPr/>
            </a:pP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For access and technical assistance please contact: </a:t>
            </a:r>
            <a:b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Phone: (250) 953-3008</a:t>
            </a:r>
            <a:b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Email : </a:t>
            </a:r>
            <a:r>
              <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LGIS.AccessRequest@gov.bc.ca</a:t>
            </a:r>
            <a:endPar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endParaRPr>
          </a:p>
          <a:p>
            <a:pPr lvl="0">
              <a:defRPr/>
            </a:pPr>
            <a:endPar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endParaRPr>
          </a:p>
          <a:p>
            <a:pPr lvl="0">
              <a:defRPr/>
            </a:pP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For program and claim assistance please contact: </a:t>
            </a:r>
            <a:b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Phone: (250) 387-4060</a:t>
            </a:r>
            <a:b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Email : </a:t>
            </a:r>
            <a:r>
              <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infra@gov.bc.ca</a:t>
            </a:r>
            <a:endPar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endPar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477005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a:normAutofit fontScale="92500" lnSpcReduction="10000"/>
          </a:bodyPr>
          <a:lstStyle/>
          <a:p>
            <a:pPr marL="0" indent="0" algn="just">
              <a:buNone/>
            </a:pPr>
            <a:endParaRPr lang="en-CA" sz="1600" dirty="0">
              <a:latin typeface="Arial" panose="020B0604020202020204" pitchFamily="34" charset="0"/>
              <a:cs typeface="Arial" panose="020B0604020202020204" pitchFamily="34" charset="0"/>
            </a:endParaRPr>
          </a:p>
          <a:p>
            <a:pPr marL="0" indent="0" algn="just">
              <a:buNone/>
            </a:pPr>
            <a:endParaRPr lang="en-CA" sz="1600" dirty="0">
              <a:latin typeface="Arial" panose="020B0604020202020204" pitchFamily="34" charset="0"/>
              <a:cs typeface="Arial" panose="020B0604020202020204" pitchFamily="34" charset="0"/>
            </a:endParaRPr>
          </a:p>
          <a:p>
            <a:pPr marL="0" indent="0" algn="just">
              <a:lnSpc>
                <a:spcPct val="170000"/>
              </a:lnSpc>
              <a:spcBef>
                <a:spcPts val="800"/>
              </a:spcBef>
              <a:buNone/>
            </a:pPr>
            <a:r>
              <a:rPr lang="en-CA" sz="1600" dirty="0">
                <a:latin typeface="Arial" panose="020B0604020202020204" pitchFamily="34" charset="0"/>
                <a:cs typeface="Arial" panose="020B0604020202020204" pitchFamily="34" charset="0"/>
              </a:rPr>
              <a:t>	</a:t>
            </a:r>
            <a:r>
              <a:rPr lang="en-CA" sz="2100" dirty="0">
                <a:latin typeface="Arial" panose="020B0604020202020204" pitchFamily="34" charset="0"/>
                <a:cs typeface="Arial" panose="020B0604020202020204" pitchFamily="34" charset="0"/>
              </a:rPr>
              <a:t>	</a:t>
            </a:r>
            <a:r>
              <a:rPr lang="en-CA" sz="1700" dirty="0">
                <a:latin typeface="Arial" panose="020B0604020202020204" pitchFamily="34" charset="0"/>
                <a:cs typeface="Arial" panose="020B0604020202020204" pitchFamily="34" charset="0"/>
              </a:rPr>
              <a:t>The main Project Screen displays the Claims section where all created Claims are listed.                      		                You can access any of the listed Claims by clicking on the Claim number hyperlink. 				                Claims are only editable while in ‘Claim Incomplete’ status. </a:t>
            </a:r>
          </a:p>
          <a:p>
            <a:pPr marL="0" indent="0" algn="just">
              <a:lnSpc>
                <a:spcPct val="220000"/>
              </a:lnSpc>
              <a:buNone/>
            </a:pPr>
            <a:endParaRPr lang="en-CA" sz="3400" dirty="0">
              <a:latin typeface="Arial" panose="020B0604020202020204" pitchFamily="34" charset="0"/>
              <a:cs typeface="Arial" panose="020B0604020202020204" pitchFamily="34" charset="0"/>
            </a:endParaRPr>
          </a:p>
          <a:p>
            <a:pPr marL="0" indent="0" algn="just">
              <a:lnSpc>
                <a:spcPct val="270000"/>
              </a:lnSpc>
              <a:buNone/>
            </a:pPr>
            <a:r>
              <a:rPr lang="en-CA" sz="2300" dirty="0">
                <a:latin typeface="Arial" panose="020B0604020202020204" pitchFamily="34" charset="0"/>
                <a:cs typeface="Arial" panose="020B0604020202020204" pitchFamily="34" charset="0"/>
              </a:rPr>
              <a:t> </a:t>
            </a:r>
          </a:p>
          <a:p>
            <a:pPr marL="0" indent="0" algn="just">
              <a:buNone/>
            </a:pPr>
            <a:r>
              <a:rPr lang="en-CA" sz="1600" b="1" dirty="0">
                <a:latin typeface="Arial" panose="020B0604020202020204" pitchFamily="34" charset="0"/>
                <a:cs typeface="Arial" panose="020B0604020202020204" pitchFamily="34" charset="0"/>
              </a:rPr>
              <a:t>	</a:t>
            </a:r>
            <a:endParaRPr lang="en-CA" sz="1600" dirty="0">
              <a:latin typeface="Arial" panose="020B0604020202020204" pitchFamily="34" charset="0"/>
              <a:cs typeface="Arial" panose="020B0604020202020204" pitchFamily="34" charset="0"/>
            </a:endParaRPr>
          </a:p>
          <a:p>
            <a:pPr algn="just"/>
            <a:endParaRPr lang="en-CA" sz="1600" dirty="0">
              <a:latin typeface="Arial" panose="020B0604020202020204" pitchFamily="34" charset="0"/>
              <a:cs typeface="Arial" panose="020B0604020202020204" pitchFamily="34" charset="0"/>
            </a:endParaRPr>
          </a:p>
          <a:p>
            <a:pPr algn="just"/>
            <a:endParaRPr lang="en-CA" sz="1600" dirty="0"/>
          </a:p>
          <a:p>
            <a:pPr algn="just"/>
            <a:endParaRPr lang="en-CA" sz="1600" dirty="0"/>
          </a:p>
          <a:p>
            <a:pPr algn="just"/>
            <a:endParaRPr lang="en-CA" sz="1600" dirty="0"/>
          </a:p>
          <a:p>
            <a:pPr algn="just"/>
            <a:endParaRPr lang="en-CA" sz="1600" dirty="0"/>
          </a:p>
          <a:p>
            <a:pPr algn="just"/>
            <a:endParaRPr lang="en-CA" sz="1600" dirty="0"/>
          </a:p>
          <a:p>
            <a:pPr marL="0" indent="0" algn="just">
              <a:buNone/>
            </a:pPr>
            <a:r>
              <a:rPr lang="en-CA" sz="1600" b="1" dirty="0">
                <a:latin typeface="Arial" panose="020B0604020202020204" pitchFamily="34" charset="0"/>
                <a:cs typeface="Arial" panose="020B0604020202020204" pitchFamily="34" charset="0"/>
              </a:rPr>
              <a:t>		</a:t>
            </a:r>
          </a:p>
          <a:p>
            <a:pPr marL="0" indent="0" algn="just">
              <a:buNone/>
            </a:pPr>
            <a:r>
              <a:rPr lang="en-CA" sz="1600" b="1" dirty="0">
                <a:latin typeface="Arial" panose="020B0604020202020204" pitchFamily="34" charset="0"/>
                <a:cs typeface="Arial" panose="020B0604020202020204" pitchFamily="34" charset="0"/>
              </a:rPr>
              <a:t>		</a:t>
            </a:r>
            <a:endParaRPr lang="en-CA" dirty="0"/>
          </a:p>
        </p:txBody>
      </p:sp>
      <p:pic>
        <p:nvPicPr>
          <p:cNvPr id="3" name="Picture 2">
            <a:extLst>
              <a:ext uri="{FF2B5EF4-FFF2-40B4-BE49-F238E27FC236}">
                <a16:creationId xmlns:a16="http://schemas.microsoft.com/office/drawing/2014/main" id="{7A6F737C-FCB2-416E-87EF-FA7B4D855D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8528" y="2121516"/>
            <a:ext cx="8314944" cy="3904305"/>
          </a:xfrm>
          <a:prstGeom prst="rect">
            <a:avLst/>
          </a:prstGeom>
        </p:spPr>
      </p:pic>
      <p:cxnSp>
        <p:nvCxnSpPr>
          <p:cNvPr id="4" name="Straight Arrow Connector 3">
            <a:extLst>
              <a:ext uri="{FF2B5EF4-FFF2-40B4-BE49-F238E27FC236}">
                <a16:creationId xmlns:a16="http://schemas.microsoft.com/office/drawing/2014/main" id="{5682BBED-5B8B-44CA-86BB-A17C99E1392D}"/>
              </a:ext>
            </a:extLst>
          </p:cNvPr>
          <p:cNvCxnSpPr/>
          <p:nvPr/>
        </p:nvCxnSpPr>
        <p:spPr>
          <a:xfrm>
            <a:off x="706658" y="5373868"/>
            <a:ext cx="1054359"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4960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lIns="1260000" rIns="1260000">
            <a:normAutofit fontScale="92500" lnSpcReduction="20000"/>
          </a:bodyPr>
          <a:lstStyle/>
          <a:p>
            <a:pPr algn="ctr"/>
            <a:endParaRPr lang="en-CA" sz="1600" dirty="0"/>
          </a:p>
          <a:p>
            <a:pPr marL="0" indent="0">
              <a:buNone/>
            </a:pPr>
            <a:r>
              <a:rPr lang="en-CA" sz="1600" dirty="0">
                <a:latin typeface="Arial" panose="020B0604020202020204" pitchFamily="34" charset="0"/>
                <a:cs typeface="Arial" panose="020B0604020202020204" pitchFamily="34" charset="0"/>
              </a:rPr>
              <a:t>		</a:t>
            </a:r>
          </a:p>
          <a:p>
            <a:pPr marL="0" indent="0">
              <a:lnSpc>
                <a:spcPct val="160000"/>
              </a:lnSpc>
              <a:buNone/>
            </a:pPr>
            <a:r>
              <a:rPr lang="en-US" sz="1600" dirty="0">
                <a:latin typeface="Arial" panose="020B0604020202020204" pitchFamily="34" charset="0"/>
                <a:cs typeface="Arial" panose="020B0604020202020204" pitchFamily="34" charset="0"/>
              </a:rPr>
              <a:t>Claims do not have to be completed and submitted in one session; you may save the claim and log out.  When you return to the Project screen, or after logging back in to LGIS, the claim data grid on the project screen will indicate that the status of the claim is </a:t>
            </a:r>
            <a:r>
              <a:rPr lang="en-US" sz="1600" b="1" dirty="0">
                <a:latin typeface="Arial" panose="020B0604020202020204" pitchFamily="34" charset="0"/>
                <a:cs typeface="Arial" panose="020B0604020202020204" pitchFamily="34" charset="0"/>
              </a:rPr>
              <a:t>‘Claim Incomplete’</a:t>
            </a:r>
            <a:r>
              <a:rPr lang="en-US" sz="1600" dirty="0">
                <a:latin typeface="Arial" panose="020B0604020202020204" pitchFamily="34" charset="0"/>
                <a:cs typeface="Arial" panose="020B0604020202020204" pitchFamily="34" charset="0"/>
              </a:rPr>
              <a:t>.</a:t>
            </a:r>
            <a:endParaRPr lang="en-CA" sz="1600" dirty="0">
              <a:latin typeface="Arial" panose="020B0604020202020204" pitchFamily="34" charset="0"/>
              <a:cs typeface="Arial" panose="020B0604020202020204" pitchFamily="34" charset="0"/>
            </a:endParaRPr>
          </a:p>
          <a:p>
            <a:pPr marL="0" indent="0">
              <a:buNone/>
            </a:pPr>
            <a:endParaRPr lang="en-CA" sz="1600" b="1" dirty="0">
              <a:latin typeface="Arial" panose="020B0604020202020204" pitchFamily="34" charset="0"/>
              <a:cs typeface="Arial" panose="020B0604020202020204" pitchFamily="34" charset="0"/>
            </a:endParaRPr>
          </a:p>
          <a:p>
            <a:pPr marL="0" indent="0">
              <a:buNone/>
            </a:pPr>
            <a:r>
              <a:rPr lang="en-CA" sz="1600" b="1" dirty="0">
                <a:latin typeface="Arial" panose="020B0604020202020204" pitchFamily="34" charset="0"/>
                <a:cs typeface="Arial" panose="020B0604020202020204" pitchFamily="34" charset="0"/>
              </a:rPr>
              <a:t>		</a:t>
            </a:r>
          </a:p>
          <a:p>
            <a:pPr marL="0" indent="0">
              <a:buNone/>
            </a:pPr>
            <a:endParaRPr lang="en-CA" sz="1600" b="1" dirty="0">
              <a:latin typeface="Arial" panose="020B0604020202020204" pitchFamily="34" charset="0"/>
              <a:cs typeface="Arial" panose="020B0604020202020204" pitchFamily="34" charset="0"/>
            </a:endParaRPr>
          </a:p>
          <a:p>
            <a:pPr marL="0" indent="0">
              <a:buNone/>
            </a:pPr>
            <a:endParaRPr lang="en-CA" sz="1600" b="1" dirty="0">
              <a:latin typeface="Arial" panose="020B0604020202020204" pitchFamily="34" charset="0"/>
              <a:cs typeface="Arial" panose="020B0604020202020204" pitchFamily="34" charset="0"/>
            </a:endParaRPr>
          </a:p>
          <a:p>
            <a:pPr marL="0" indent="0">
              <a:buNone/>
            </a:pPr>
            <a:endParaRPr lang="en-CA" sz="1600" b="1" dirty="0">
              <a:latin typeface="Arial" panose="020B0604020202020204" pitchFamily="34" charset="0"/>
              <a:cs typeface="Arial" panose="020B0604020202020204" pitchFamily="34" charset="0"/>
            </a:endParaRPr>
          </a:p>
          <a:p>
            <a:pPr marL="0" indent="0">
              <a:buNone/>
            </a:pPr>
            <a:r>
              <a:rPr lang="en-CA" sz="1600" b="1" dirty="0">
                <a:latin typeface="Arial" panose="020B0604020202020204" pitchFamily="34" charset="0"/>
                <a:cs typeface="Arial" panose="020B0604020202020204" pitchFamily="34" charset="0"/>
              </a:rPr>
              <a:t>		</a:t>
            </a:r>
          </a:p>
          <a:p>
            <a:pPr marL="0" indent="0">
              <a:buNone/>
            </a:pPr>
            <a:endParaRPr lang="en-CA" sz="1600" b="1" dirty="0">
              <a:latin typeface="Arial" panose="020B0604020202020204" pitchFamily="34" charset="0"/>
              <a:cs typeface="Arial" panose="020B0604020202020204" pitchFamily="34" charset="0"/>
            </a:endParaRPr>
          </a:p>
          <a:p>
            <a:pPr marL="0" indent="0">
              <a:buNone/>
            </a:pPr>
            <a:endParaRPr lang="en-CA" sz="1600" b="1" dirty="0">
              <a:latin typeface="Arial" panose="020B0604020202020204" pitchFamily="34" charset="0"/>
              <a:cs typeface="Arial" panose="020B0604020202020204" pitchFamily="34" charset="0"/>
            </a:endParaRPr>
          </a:p>
          <a:p>
            <a:pPr marL="0" indent="0">
              <a:buNone/>
            </a:pPr>
            <a:endParaRPr lang="en-CA" sz="1600" b="1" dirty="0">
              <a:latin typeface="Arial" panose="020B0604020202020204" pitchFamily="34" charset="0"/>
              <a:cs typeface="Arial" panose="020B0604020202020204" pitchFamily="34" charset="0"/>
            </a:endParaRPr>
          </a:p>
          <a:p>
            <a:pPr marL="0" indent="0">
              <a:buNone/>
            </a:pPr>
            <a:endParaRPr lang="en-CA" sz="1600" b="1" dirty="0">
              <a:latin typeface="Arial" panose="020B0604020202020204" pitchFamily="34" charset="0"/>
              <a:cs typeface="Arial" panose="020B0604020202020204" pitchFamily="34" charset="0"/>
            </a:endParaRPr>
          </a:p>
          <a:p>
            <a:pPr marL="0" indent="0">
              <a:buNone/>
            </a:pPr>
            <a:r>
              <a:rPr lang="en-CA" sz="1600" b="1" dirty="0">
                <a:latin typeface="Arial" panose="020B0604020202020204" pitchFamily="34" charset="0"/>
                <a:cs typeface="Arial" panose="020B0604020202020204" pitchFamily="34" charset="0"/>
              </a:rPr>
              <a:t>		</a:t>
            </a:r>
          </a:p>
          <a:p>
            <a:pPr marL="0" indent="0">
              <a:buNone/>
            </a:pPr>
            <a:r>
              <a:rPr lang="en-CA" sz="1600" dirty="0">
                <a:latin typeface="Arial" panose="020B0604020202020204" pitchFamily="34" charset="0"/>
                <a:cs typeface="Arial" panose="020B0604020202020204" pitchFamily="34" charset="0"/>
              </a:rPr>
              <a:t>          		</a:t>
            </a:r>
            <a:endParaRPr lang="en-CA" sz="1600" b="1" dirty="0">
              <a:latin typeface="Arial" panose="020B0604020202020204" pitchFamily="34" charset="0"/>
              <a:cs typeface="Arial" panose="020B0604020202020204" pitchFamily="34" charset="0"/>
            </a:endParaRPr>
          </a:p>
          <a:p>
            <a:pPr marL="0" indent="0">
              <a:buNone/>
            </a:pPr>
            <a:r>
              <a:rPr lang="en-CA" sz="1600" b="1" dirty="0">
                <a:latin typeface="Arial" panose="020B0604020202020204" pitchFamily="34" charset="0"/>
                <a:cs typeface="Arial" panose="020B0604020202020204" pitchFamily="34" charset="0"/>
              </a:rPr>
              <a:t>		</a:t>
            </a:r>
          </a:p>
          <a:p>
            <a:pPr marL="0" indent="0">
              <a:buNone/>
            </a:pPr>
            <a:endParaRPr lang="en-CA" sz="1600" b="1" dirty="0">
              <a:latin typeface="Arial" panose="020B0604020202020204" pitchFamily="34" charset="0"/>
              <a:cs typeface="Arial" panose="020B0604020202020204" pitchFamily="34" charset="0"/>
            </a:endParaRPr>
          </a:p>
          <a:p>
            <a:pPr marL="0" indent="0">
              <a:buNone/>
            </a:pPr>
            <a:endParaRPr lang="en-CA" sz="1600" b="1" dirty="0">
              <a:latin typeface="Arial" panose="020B0604020202020204" pitchFamily="34" charset="0"/>
              <a:cs typeface="Arial" panose="020B0604020202020204" pitchFamily="34" charset="0"/>
            </a:endParaRPr>
          </a:p>
          <a:p>
            <a:pPr marL="0" indent="0">
              <a:buNone/>
            </a:pPr>
            <a:r>
              <a:rPr lang="en-CA" sz="1600" b="1" dirty="0">
                <a:latin typeface="Arial" panose="020B0604020202020204" pitchFamily="34" charset="0"/>
                <a:cs typeface="Arial" panose="020B0604020202020204" pitchFamily="34" charset="0"/>
              </a:rPr>
              <a:t>		</a:t>
            </a:r>
            <a:r>
              <a:rPr lang="en-CA" sz="1700" b="1" dirty="0">
                <a:latin typeface="Arial" panose="020B0604020202020204" pitchFamily="34" charset="0"/>
                <a:cs typeface="Arial" panose="020B0604020202020204" pitchFamily="34" charset="0"/>
              </a:rPr>
              <a:t>Click on the Claim # hyperlink </a:t>
            </a:r>
            <a:r>
              <a:rPr lang="en-CA" sz="1700" dirty="0">
                <a:latin typeface="Arial" panose="020B0604020202020204" pitchFamily="34" charset="0"/>
                <a:cs typeface="Arial" panose="020B0604020202020204" pitchFamily="34" charset="0"/>
              </a:rPr>
              <a:t>to open the claim and continue.</a:t>
            </a:r>
          </a:p>
          <a:p>
            <a:pPr marL="0" indent="0">
              <a:buNone/>
            </a:pPr>
            <a:endParaRPr lang="en-CA" sz="1600" dirty="0">
              <a:latin typeface="Arial" panose="020B0604020202020204" pitchFamily="34" charset="0"/>
              <a:cs typeface="Arial" panose="020B0604020202020204" pitchFamily="34" charset="0"/>
            </a:endParaRPr>
          </a:p>
          <a:p>
            <a:pPr marL="0" indent="0">
              <a:buNone/>
            </a:pPr>
            <a:r>
              <a:rPr lang="en-CA" sz="1600" b="1" dirty="0">
                <a:latin typeface="Arial" panose="020B0604020202020204" pitchFamily="34" charset="0"/>
                <a:cs typeface="Arial" panose="020B0604020202020204" pitchFamily="34" charset="0"/>
              </a:rPr>
              <a:t>		</a:t>
            </a:r>
            <a:endParaRPr lang="en-CA" sz="1600" dirty="0">
              <a:latin typeface="Arial" panose="020B0604020202020204" pitchFamily="34" charset="0"/>
              <a:cs typeface="Arial" panose="020B0604020202020204" pitchFamily="34" charset="0"/>
            </a:endParaRPr>
          </a:p>
          <a:p>
            <a:pPr algn="ctr"/>
            <a:endParaRPr lang="en-CA" sz="1600" dirty="0"/>
          </a:p>
          <a:p>
            <a:pPr marL="0" indent="0" algn="ctr">
              <a:buNone/>
            </a:pPr>
            <a:endParaRPr lang="en-CA" dirty="0"/>
          </a:p>
        </p:txBody>
      </p:sp>
      <p:pic>
        <p:nvPicPr>
          <p:cNvPr id="3" name="Picture 2">
            <a:extLst>
              <a:ext uri="{FF2B5EF4-FFF2-40B4-BE49-F238E27FC236}">
                <a16:creationId xmlns:a16="http://schemas.microsoft.com/office/drawing/2014/main" id="{DF8B472B-E14D-4BDB-8A1E-67AE945E58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3771" y="1923873"/>
            <a:ext cx="7404458" cy="3476784"/>
          </a:xfrm>
          <a:prstGeom prst="rect">
            <a:avLst/>
          </a:prstGeom>
        </p:spPr>
      </p:pic>
    </p:spTree>
    <p:extLst>
      <p:ext uri="{BB962C8B-B14F-4D97-AF65-F5344CB8AC3E}">
        <p14:creationId xmlns:p14="http://schemas.microsoft.com/office/powerpoint/2010/main" val="106936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a:normAutofit/>
          </a:bodyPr>
          <a:lstStyle/>
          <a:p>
            <a:endParaRPr lang="en-CA" sz="1600" dirty="0"/>
          </a:p>
          <a:p>
            <a:pPr marL="0" indent="0">
              <a:buNone/>
            </a:pPr>
            <a:r>
              <a:rPr lang="en-CA" sz="1600" dirty="0">
                <a:latin typeface="Arial" panose="020B0604020202020204" pitchFamily="34" charset="0"/>
                <a:cs typeface="Arial" panose="020B0604020202020204" pitchFamily="34" charset="0"/>
              </a:rPr>
              <a:t>		</a:t>
            </a:r>
          </a:p>
          <a:p>
            <a:pPr marL="0" indent="0">
              <a:buNone/>
            </a:pPr>
            <a:r>
              <a:rPr lang="en-CA" sz="1600" dirty="0">
                <a:latin typeface="Arial" panose="020B0604020202020204" pitchFamily="34" charset="0"/>
                <a:cs typeface="Arial" panose="020B0604020202020204" pitchFamily="34" charset="0"/>
              </a:rPr>
              <a:t>		</a:t>
            </a:r>
          </a:p>
          <a:p>
            <a:pPr marL="0" indent="0">
              <a:buNone/>
            </a:pPr>
            <a:r>
              <a:rPr lang="en-CA" sz="1600" dirty="0">
                <a:latin typeface="Arial" panose="020B0604020202020204" pitchFamily="34" charset="0"/>
                <a:cs typeface="Arial" panose="020B0604020202020204" pitchFamily="34" charset="0"/>
              </a:rPr>
              <a:t>		This navigates to the </a:t>
            </a:r>
            <a:r>
              <a:rPr lang="en-CA" sz="1600" b="1" dirty="0">
                <a:latin typeface="Arial" panose="020B0604020202020204" pitchFamily="34" charset="0"/>
                <a:cs typeface="Arial" panose="020B0604020202020204" pitchFamily="34" charset="0"/>
              </a:rPr>
              <a:t>Claim Form Instructions </a:t>
            </a:r>
            <a:r>
              <a:rPr lang="en-CA" sz="1600" dirty="0">
                <a:latin typeface="Arial" panose="020B0604020202020204" pitchFamily="34" charset="0"/>
                <a:cs typeface="Arial" panose="020B0604020202020204" pitchFamily="34" charset="0"/>
              </a:rPr>
              <a:t>tab. Please review the Instruction page </a:t>
            </a:r>
          </a:p>
          <a:p>
            <a:pPr marL="0" indent="0">
              <a:buNone/>
            </a:pPr>
            <a:r>
              <a:rPr lang="en-CA" sz="1600" dirty="0">
                <a:latin typeface="Arial" panose="020B0604020202020204" pitchFamily="34" charset="0"/>
                <a:cs typeface="Arial" panose="020B0604020202020204" pitchFamily="34" charset="0"/>
              </a:rPr>
              <a:t>		prior to completing the Claim Form.</a:t>
            </a:r>
          </a:p>
          <a:p>
            <a:pPr marL="0" indent="0">
              <a:buNone/>
            </a:pPr>
            <a:endParaRPr lang="en-CA" sz="1600" dirty="0">
              <a:latin typeface="Arial" panose="020B0604020202020204" pitchFamily="34" charset="0"/>
              <a:cs typeface="Arial" panose="020B0604020202020204" pitchFamily="34" charset="0"/>
            </a:endParaRPr>
          </a:p>
          <a:p>
            <a:endParaRPr lang="en-CA" sz="1600" dirty="0"/>
          </a:p>
          <a:p>
            <a:endParaRPr lang="en-CA" sz="1600" dirty="0"/>
          </a:p>
          <a:p>
            <a:endParaRPr lang="en-CA" sz="1600" dirty="0"/>
          </a:p>
          <a:p>
            <a:endParaRPr lang="en-CA" sz="1600" dirty="0"/>
          </a:p>
          <a:p>
            <a:endParaRPr lang="en-CA" sz="1600" dirty="0"/>
          </a:p>
          <a:p>
            <a:pPr marL="0" indent="0">
              <a:buNone/>
            </a:pPr>
            <a:endParaRPr lang="en-CA" sz="1600" dirty="0"/>
          </a:p>
          <a:p>
            <a:pPr marL="0" indent="0">
              <a:buNone/>
            </a:pPr>
            <a:r>
              <a:rPr lang="en-CA" sz="1600" dirty="0"/>
              <a:t> </a:t>
            </a:r>
          </a:p>
          <a:p>
            <a:pPr marL="0" indent="0">
              <a:buNone/>
            </a:pPr>
            <a:endParaRPr lang="en-CA" sz="1600" dirty="0"/>
          </a:p>
          <a:p>
            <a:pPr marL="0" indent="0">
              <a:buNone/>
            </a:pPr>
            <a:endParaRPr lang="en-CA" sz="1600" dirty="0"/>
          </a:p>
          <a:p>
            <a:pPr marL="0" indent="0">
              <a:buNone/>
            </a:pPr>
            <a:endParaRPr lang="en-CA" sz="1600" dirty="0"/>
          </a:p>
          <a:p>
            <a:pPr marL="0" indent="0">
              <a:buNone/>
            </a:pPr>
            <a:r>
              <a:rPr lang="en-CA" sz="1600" dirty="0"/>
              <a:t>		</a:t>
            </a:r>
            <a:endParaRPr lang="en-CA" sz="1600" dirty="0">
              <a:latin typeface="Arial" panose="020B0604020202020204" pitchFamily="34" charset="0"/>
              <a:cs typeface="Arial" panose="020B0604020202020204" pitchFamily="34" charset="0"/>
            </a:endParaRPr>
          </a:p>
          <a:p>
            <a:pPr marL="0" indent="0">
              <a:buNone/>
            </a:pPr>
            <a:r>
              <a:rPr lang="en-CA" dirty="0"/>
              <a:t> </a:t>
            </a:r>
          </a:p>
        </p:txBody>
      </p:sp>
      <p:pic>
        <p:nvPicPr>
          <p:cNvPr id="9" name="Picture 8">
            <a:extLst>
              <a:ext uri="{FF2B5EF4-FFF2-40B4-BE49-F238E27FC236}">
                <a16:creationId xmlns:a16="http://schemas.microsoft.com/office/drawing/2014/main" id="{7B56FE60-103B-48DB-8BF0-DD4EE7C972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6389" y="1904105"/>
            <a:ext cx="8079221" cy="3049789"/>
          </a:xfrm>
          <a:prstGeom prst="rect">
            <a:avLst/>
          </a:prstGeom>
        </p:spPr>
      </p:pic>
    </p:spTree>
    <p:extLst>
      <p:ext uri="{BB962C8B-B14F-4D97-AF65-F5344CB8AC3E}">
        <p14:creationId xmlns:p14="http://schemas.microsoft.com/office/powerpoint/2010/main" val="231766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a:normAutofit/>
          </a:bodyPr>
          <a:lstStyle/>
          <a:p>
            <a:endParaRPr lang="en-CA" sz="1600" dirty="0"/>
          </a:p>
          <a:p>
            <a:endParaRPr lang="en-CA" sz="1600" dirty="0"/>
          </a:p>
          <a:p>
            <a:pPr marL="0" indent="0" algn="just">
              <a:spcAft>
                <a:spcPts val="1200"/>
              </a:spcAft>
              <a:buNone/>
            </a:pPr>
            <a:r>
              <a:rPr lang="en-CA" sz="1600" dirty="0">
                <a:latin typeface="Arial" panose="020B0604020202020204" pitchFamily="34" charset="0"/>
                <a:cs typeface="Arial" panose="020B0604020202020204" pitchFamily="34" charset="0"/>
              </a:rPr>
              <a:t>	</a:t>
            </a:r>
            <a:r>
              <a:rPr lang="en-CA" sz="1900" dirty="0">
                <a:latin typeface="Arial" panose="020B0604020202020204" pitchFamily="34" charset="0"/>
                <a:cs typeface="Arial" panose="020B0604020202020204" pitchFamily="34" charset="0"/>
              </a:rPr>
              <a:t>Claim Form Page Details:</a:t>
            </a:r>
          </a:p>
          <a:p>
            <a:pPr marL="914400" lvl="4" indent="0" algn="just">
              <a:spcBef>
                <a:spcPts val="1000"/>
              </a:spcBef>
              <a:spcAft>
                <a:spcPts val="1200"/>
              </a:spcAft>
            </a:pPr>
            <a:r>
              <a:rPr lang="en-CA" sz="1600" b="1" dirty="0">
                <a:latin typeface="Arial" panose="020B0604020202020204" pitchFamily="34" charset="0"/>
                <a:cs typeface="Arial" panose="020B0604020202020204" pitchFamily="34" charset="0"/>
              </a:rPr>
              <a:t>Claim Period</a:t>
            </a:r>
            <a:r>
              <a:rPr lang="en-CA" sz="1600">
                <a:latin typeface="Arial" panose="020B0604020202020204" pitchFamily="34" charset="0"/>
                <a:cs typeface="Arial" panose="020B0604020202020204" pitchFamily="34" charset="0"/>
              </a:rPr>
              <a:t>:  Displays Start and End </a:t>
            </a:r>
            <a:r>
              <a:rPr lang="en-CA" sz="1600" dirty="0">
                <a:latin typeface="Arial" panose="020B0604020202020204" pitchFamily="34" charset="0"/>
                <a:cs typeface="Arial" panose="020B0604020202020204" pitchFamily="34" charset="0"/>
              </a:rPr>
              <a:t>Date of the Claim (remains blank until claim is submitted).</a:t>
            </a:r>
          </a:p>
          <a:p>
            <a:pPr marL="914400" lvl="4" indent="0" algn="just">
              <a:spcBef>
                <a:spcPts val="1000"/>
              </a:spcBef>
              <a:spcAft>
                <a:spcPts val="1800"/>
              </a:spcAft>
            </a:pPr>
            <a:r>
              <a:rPr lang="en-CA" sz="1600" b="1" dirty="0">
                <a:latin typeface="Arial" panose="020B0604020202020204" pitchFamily="34" charset="0"/>
                <a:cs typeface="Arial" panose="020B0604020202020204" pitchFamily="34" charset="0"/>
              </a:rPr>
              <a:t>Current Status of </a:t>
            </a:r>
            <a:r>
              <a:rPr lang="en-CA" sz="1600" b="1">
                <a:latin typeface="Arial" panose="020B0604020202020204" pitchFamily="34" charset="0"/>
                <a:cs typeface="Arial" panose="020B0604020202020204" pitchFamily="34" charset="0"/>
              </a:rPr>
              <a:t>Claim Form </a:t>
            </a:r>
            <a:r>
              <a:rPr lang="en-CA" sz="1600" b="1" dirty="0">
                <a:latin typeface="Arial" panose="020B0604020202020204" pitchFamily="34" charset="0"/>
                <a:cs typeface="Arial" panose="020B0604020202020204" pitchFamily="34" charset="0"/>
              </a:rPr>
              <a:t>(status date): </a:t>
            </a:r>
            <a:r>
              <a:rPr lang="en-CA" sz="1600" dirty="0">
                <a:latin typeface="Arial" panose="020B0604020202020204" pitchFamily="34" charset="0"/>
                <a:cs typeface="Arial" panose="020B0604020202020204" pitchFamily="34" charset="0"/>
              </a:rPr>
              <a:t> Displays current status of Claim and Date.</a:t>
            </a:r>
          </a:p>
          <a:p>
            <a:pPr marL="914400" lvl="4" indent="0" algn="just">
              <a:spcBef>
                <a:spcPts val="1000"/>
              </a:spcBef>
              <a:spcAft>
                <a:spcPts val="1800"/>
              </a:spcAft>
            </a:pPr>
            <a:r>
              <a:rPr lang="en-CA" sz="1600" b="1" dirty="0">
                <a:latin typeface="Arial" panose="020B0604020202020204" pitchFamily="34" charset="0"/>
                <a:cs typeface="Arial" panose="020B0604020202020204" pitchFamily="34" charset="0"/>
              </a:rPr>
              <a:t>Program Name:  </a:t>
            </a:r>
            <a:r>
              <a:rPr lang="en-CA" sz="1600" dirty="0">
                <a:latin typeface="Arial" panose="020B0604020202020204" pitchFamily="34" charset="0"/>
                <a:cs typeface="Arial" panose="020B0604020202020204" pitchFamily="34" charset="0"/>
              </a:rPr>
              <a:t>Displays the program which provides funding for this project.</a:t>
            </a:r>
          </a:p>
          <a:p>
            <a:pPr marL="914400" lvl="4" indent="0" algn="just">
              <a:spcBef>
                <a:spcPts val="1000"/>
              </a:spcBef>
              <a:spcAft>
                <a:spcPts val="1800"/>
              </a:spcAft>
            </a:pPr>
            <a:r>
              <a:rPr lang="en-CA" sz="1600" b="1" dirty="0">
                <a:latin typeface="Arial" panose="020B0604020202020204" pitchFamily="34" charset="0"/>
                <a:cs typeface="Arial" panose="020B0604020202020204" pitchFamily="34" charset="0"/>
              </a:rPr>
              <a:t>Project Title:  </a:t>
            </a:r>
            <a:r>
              <a:rPr lang="en-CA" sz="1600" dirty="0">
                <a:latin typeface="Arial" panose="020B0604020202020204" pitchFamily="34" charset="0"/>
                <a:cs typeface="Arial" panose="020B0604020202020204" pitchFamily="34" charset="0"/>
              </a:rPr>
              <a:t>Displays the Ministry approved project title.</a:t>
            </a:r>
          </a:p>
          <a:p>
            <a:pPr marL="914400" lvl="4" indent="0" algn="just">
              <a:spcBef>
                <a:spcPts val="1000"/>
              </a:spcBef>
              <a:spcAft>
                <a:spcPts val="1800"/>
              </a:spcAft>
            </a:pPr>
            <a:r>
              <a:rPr lang="en-CA" sz="1600" b="1" dirty="0">
                <a:latin typeface="Arial" panose="020B0604020202020204" pitchFamily="34" charset="0"/>
                <a:cs typeface="Arial" panose="020B0604020202020204" pitchFamily="34" charset="0"/>
              </a:rPr>
              <a:t>Project Number:  </a:t>
            </a:r>
            <a:r>
              <a:rPr lang="en-CA" sz="1600" dirty="0">
                <a:latin typeface="Arial" panose="020B0604020202020204" pitchFamily="34" charset="0"/>
                <a:cs typeface="Arial" panose="020B0604020202020204" pitchFamily="34" charset="0"/>
              </a:rPr>
              <a:t>Displays the Ministry assigned project number.</a:t>
            </a:r>
          </a:p>
          <a:p>
            <a:pPr marL="914400" lvl="4" indent="0" algn="just">
              <a:spcBef>
                <a:spcPts val="1000"/>
              </a:spcBef>
              <a:spcAft>
                <a:spcPts val="1800"/>
              </a:spcAft>
            </a:pPr>
            <a:r>
              <a:rPr lang="en-CA" sz="1600" b="1" dirty="0">
                <a:latin typeface="Arial" panose="020B0604020202020204" pitchFamily="34" charset="0"/>
                <a:cs typeface="Arial" panose="020B0604020202020204" pitchFamily="34" charset="0"/>
              </a:rPr>
              <a:t>Approved Funding Details:  </a:t>
            </a:r>
            <a:r>
              <a:rPr lang="en-CA" sz="1600" i="1" dirty="0">
                <a:latin typeface="Arial" panose="020B0604020202020204" pitchFamily="34" charset="0"/>
                <a:cs typeface="Arial" panose="020B0604020202020204" pitchFamily="34" charset="0"/>
              </a:rPr>
              <a:t>Hyperlink; </a:t>
            </a:r>
            <a:r>
              <a:rPr lang="en-CA" sz="1600" dirty="0">
                <a:latin typeface="Arial" panose="020B0604020202020204" pitchFamily="34" charset="0"/>
                <a:cs typeface="Arial" panose="020B0604020202020204" pitchFamily="34" charset="0"/>
              </a:rPr>
              <a:t>Displays the current approved funding and calculations of claims.</a:t>
            </a:r>
          </a:p>
          <a:p>
            <a:pPr marL="914400" lvl="4" indent="0" algn="just">
              <a:spcBef>
                <a:spcPts val="1000"/>
              </a:spcBef>
              <a:spcAft>
                <a:spcPts val="1800"/>
              </a:spcAft>
            </a:pPr>
            <a:r>
              <a:rPr lang="en-CA" sz="1600" b="1" dirty="0">
                <a:latin typeface="Arial" panose="020B0604020202020204" pitchFamily="34" charset="0"/>
                <a:cs typeface="Arial" panose="020B0604020202020204" pitchFamily="34" charset="0"/>
              </a:rPr>
              <a:t>Contact Details:  </a:t>
            </a:r>
            <a:r>
              <a:rPr lang="en-CA" sz="1600" i="1" dirty="0">
                <a:latin typeface="Arial" panose="020B0604020202020204" pitchFamily="34" charset="0"/>
                <a:cs typeface="Arial" panose="020B0604020202020204" pitchFamily="34" charset="0"/>
              </a:rPr>
              <a:t>Hyperlink</a:t>
            </a:r>
            <a:r>
              <a:rPr lang="en-CA" sz="1600" dirty="0">
                <a:latin typeface="Arial" panose="020B0604020202020204" pitchFamily="34" charset="0"/>
                <a:cs typeface="Arial" panose="020B0604020202020204" pitchFamily="34" charset="0"/>
              </a:rPr>
              <a:t>; Displays contact details for Claims, Budget Forecast Reports (BFR) and Periodic Progress Reports (PPR). </a:t>
            </a:r>
          </a:p>
          <a:p>
            <a:pPr marL="914400" lvl="4" indent="0" algn="just">
              <a:spcBef>
                <a:spcPts val="1000"/>
              </a:spcBef>
              <a:spcAft>
                <a:spcPts val="1800"/>
              </a:spcAft>
            </a:pPr>
            <a:r>
              <a:rPr lang="en-CA" sz="1600" b="1" dirty="0">
                <a:latin typeface="Arial" panose="020B0604020202020204" pitchFamily="34" charset="0"/>
                <a:cs typeface="Arial" panose="020B0604020202020204" pitchFamily="34" charset="0"/>
              </a:rPr>
              <a:t>Last reported % Construction Complete</a:t>
            </a:r>
            <a:r>
              <a:rPr lang="en-CA" sz="1600" dirty="0">
                <a:latin typeface="Arial" panose="020B0604020202020204" pitchFamily="34" charset="0"/>
                <a:cs typeface="Arial" panose="020B0604020202020204" pitchFamily="34" charset="0"/>
              </a:rPr>
              <a:t>: Displays the most recently reviewed PPR’s construction percentage. </a:t>
            </a:r>
          </a:p>
          <a:p>
            <a:pPr marL="0" indent="0">
              <a:buNone/>
            </a:pPr>
            <a:r>
              <a:rPr lang="en-CA" sz="1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139182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a:normAutofit/>
          </a:bodyPr>
          <a:lstStyle/>
          <a:p>
            <a:pPr marL="0" indent="0">
              <a:buNone/>
            </a:pPr>
            <a:endParaRPr lang="en-CA" sz="1600" dirty="0"/>
          </a:p>
          <a:p>
            <a:pPr marL="0" indent="0">
              <a:buNone/>
            </a:pPr>
            <a:endParaRPr lang="en-CA" sz="1600" dirty="0"/>
          </a:p>
          <a:p>
            <a:pPr marL="0" indent="0">
              <a:buNone/>
            </a:pPr>
            <a:r>
              <a:rPr lang="en-CA" sz="1600" dirty="0"/>
              <a:t>		       </a:t>
            </a:r>
            <a:r>
              <a:rPr lang="en-CA" sz="1600" b="1" dirty="0">
                <a:latin typeface="Arial" panose="020B0604020202020204" pitchFamily="34" charset="0"/>
                <a:cs typeface="Arial" panose="020B0604020202020204" pitchFamily="34" charset="0"/>
              </a:rPr>
              <a:t>Click on Summary of Expenditures (SOE) tab.  </a:t>
            </a:r>
          </a:p>
          <a:p>
            <a:pPr marL="0" indent="0">
              <a:buNone/>
            </a:pPr>
            <a:r>
              <a:rPr lang="en-CA" sz="1600" dirty="0">
                <a:latin typeface="Arial" panose="020B0604020202020204" pitchFamily="34" charset="0"/>
                <a:cs typeface="Arial" panose="020B0604020202020204" pitchFamily="34" charset="0"/>
              </a:rPr>
              <a:t>		      Please review SOE </a:t>
            </a:r>
            <a:r>
              <a:rPr lang="en-CA" sz="1600" b="1" dirty="0">
                <a:latin typeface="Arial" panose="020B0604020202020204" pitchFamily="34" charset="0"/>
                <a:cs typeface="Arial" panose="020B0604020202020204" pitchFamily="34" charset="0"/>
              </a:rPr>
              <a:t>Instructions</a:t>
            </a:r>
            <a:r>
              <a:rPr lang="en-CA" sz="1600" dirty="0">
                <a:latin typeface="Arial" panose="020B0604020202020204" pitchFamily="34" charset="0"/>
                <a:cs typeface="Arial" panose="020B0604020202020204" pitchFamily="34" charset="0"/>
              </a:rPr>
              <a:t> prior to completing the Claim Form.</a:t>
            </a:r>
          </a:p>
          <a:p>
            <a:endParaRPr lang="en-CA" sz="1600" dirty="0"/>
          </a:p>
          <a:p>
            <a:endParaRPr lang="en-CA" sz="1600" dirty="0"/>
          </a:p>
          <a:p>
            <a:endParaRPr lang="en-CA" sz="1600" dirty="0"/>
          </a:p>
          <a:p>
            <a:endParaRPr lang="en-CA" sz="1600" dirty="0">
              <a:latin typeface="Arial" panose="020B0604020202020204" pitchFamily="34" charset="0"/>
              <a:cs typeface="Arial" panose="020B0604020202020204" pitchFamily="34" charset="0"/>
            </a:endParaRPr>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endParaRPr lang="en-CA" dirty="0"/>
          </a:p>
        </p:txBody>
      </p:sp>
      <p:pic>
        <p:nvPicPr>
          <p:cNvPr id="5" name="Picture 4">
            <a:extLst>
              <a:ext uri="{FF2B5EF4-FFF2-40B4-BE49-F238E27FC236}">
                <a16:creationId xmlns:a16="http://schemas.microsoft.com/office/drawing/2014/main" id="{6064FB82-D87B-4832-ADCF-9A843D6189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3640" y="1451901"/>
            <a:ext cx="7284720" cy="4943490"/>
          </a:xfrm>
          <a:prstGeom prst="rect">
            <a:avLst/>
          </a:prstGeom>
        </p:spPr>
      </p:pic>
    </p:spTree>
    <p:extLst>
      <p:ext uri="{BB962C8B-B14F-4D97-AF65-F5344CB8AC3E}">
        <p14:creationId xmlns:p14="http://schemas.microsoft.com/office/powerpoint/2010/main" val="3116846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a:normAutofit/>
          </a:bodyPr>
          <a:lstStyle/>
          <a:p>
            <a:endParaRPr lang="en-CA" sz="1600" dirty="0"/>
          </a:p>
          <a:p>
            <a:endParaRPr lang="en-CA" sz="1600" dirty="0"/>
          </a:p>
          <a:p>
            <a:endParaRPr lang="en-CA" sz="1600" dirty="0"/>
          </a:p>
          <a:p>
            <a:endParaRPr lang="en-CA" sz="1600" dirty="0"/>
          </a:p>
          <a:p>
            <a:endParaRPr lang="en-CA" sz="1600" dirty="0"/>
          </a:p>
          <a:p>
            <a:pPr marL="0" indent="0">
              <a:spcAft>
                <a:spcPts val="1200"/>
              </a:spcAft>
              <a:buNone/>
            </a:pPr>
            <a:r>
              <a:rPr lang="en-CA" sz="1600" dirty="0"/>
              <a:t> 	</a:t>
            </a:r>
            <a:r>
              <a:rPr lang="en-US" sz="1900" dirty="0">
                <a:latin typeface="Arial" panose="020B0604020202020204" pitchFamily="34" charset="0"/>
                <a:cs typeface="Arial" panose="020B0604020202020204" pitchFamily="34" charset="0"/>
              </a:rPr>
              <a:t>Summary of Expenditures (SOE) tab </a:t>
            </a:r>
            <a:r>
              <a:rPr lang="en-CA" sz="1900" dirty="0">
                <a:latin typeface="Arial" panose="020B0604020202020204" pitchFamily="34" charset="0"/>
                <a:cs typeface="Arial" panose="020B0604020202020204" pitchFamily="34" charset="0"/>
              </a:rPr>
              <a:t>details:</a:t>
            </a:r>
          </a:p>
          <a:p>
            <a:pPr marL="914400" lvl="4" indent="0">
              <a:spcBef>
                <a:spcPts val="1000"/>
              </a:spcBef>
              <a:spcAft>
                <a:spcPts val="1200"/>
              </a:spcAft>
            </a:pPr>
            <a:r>
              <a:rPr lang="en-CA" sz="1600" b="1" dirty="0">
                <a:latin typeface="Arial" panose="020B0604020202020204" pitchFamily="34" charset="0"/>
                <a:cs typeface="Arial" panose="020B0604020202020204" pitchFamily="34" charset="0"/>
              </a:rPr>
              <a:t>Claim Category</a:t>
            </a:r>
            <a:r>
              <a:rPr lang="en-CA" sz="1600" dirty="0">
                <a:latin typeface="Arial" panose="020B0604020202020204" pitchFamily="34" charset="0"/>
                <a:cs typeface="Arial" panose="020B0604020202020204" pitchFamily="34" charset="0"/>
              </a:rPr>
              <a:t>:  Displays a</a:t>
            </a:r>
            <a:r>
              <a:rPr lang="en-CA" sz="1600" b="1" dirty="0">
                <a:latin typeface="Arial" panose="020B0604020202020204" pitchFamily="34" charset="0"/>
                <a:cs typeface="Arial" panose="020B0604020202020204" pitchFamily="34" charset="0"/>
              </a:rPr>
              <a:t> </a:t>
            </a:r>
            <a:r>
              <a:rPr lang="en-CA" sz="1600" dirty="0">
                <a:latin typeface="Arial" panose="020B0604020202020204" pitchFamily="34" charset="0"/>
                <a:cs typeface="Arial" panose="020B0604020202020204" pitchFamily="34" charset="0"/>
              </a:rPr>
              <a:t>summary of dollar values based on categories selected on the SOE.</a:t>
            </a:r>
          </a:p>
          <a:p>
            <a:pPr marL="914400" lvl="4" indent="0">
              <a:spcBef>
                <a:spcPts val="1000"/>
              </a:spcBef>
              <a:spcAft>
                <a:spcPts val="1200"/>
              </a:spcAft>
            </a:pPr>
            <a:r>
              <a:rPr lang="en-CA" sz="1600" b="1" dirty="0">
                <a:latin typeface="Arial" panose="020B0604020202020204" pitchFamily="34" charset="0"/>
                <a:cs typeface="Arial" panose="020B0604020202020204" pitchFamily="34" charset="0"/>
              </a:rPr>
              <a:t>Claim Date Start:</a:t>
            </a:r>
            <a:r>
              <a:rPr lang="en-CA" sz="1600" dirty="0">
                <a:latin typeface="Arial" panose="020B0604020202020204" pitchFamily="34" charset="0"/>
                <a:cs typeface="Arial" panose="020B0604020202020204" pitchFamily="34" charset="0"/>
              </a:rPr>
              <a:t>  Displays </a:t>
            </a:r>
            <a:r>
              <a:rPr lang="en-CA" sz="1600" u="sng" dirty="0">
                <a:latin typeface="Arial" panose="020B0604020202020204" pitchFamily="34" charset="0"/>
                <a:cs typeface="Arial" panose="020B0604020202020204" pitchFamily="34" charset="0"/>
              </a:rPr>
              <a:t>Earliest</a:t>
            </a:r>
            <a:r>
              <a:rPr lang="en-CA" sz="1600" dirty="0">
                <a:latin typeface="Arial" panose="020B0604020202020204" pitchFamily="34" charset="0"/>
                <a:cs typeface="Arial" panose="020B0604020202020204" pitchFamily="34" charset="0"/>
              </a:rPr>
              <a:t> Goods and Services/Work Rendered End Date value entered on the SOE. (Date will automatically update as each invoice line is saved).</a:t>
            </a:r>
          </a:p>
          <a:p>
            <a:pPr marL="914400" lvl="4" indent="0">
              <a:spcBef>
                <a:spcPts val="1000"/>
              </a:spcBef>
              <a:spcAft>
                <a:spcPts val="1200"/>
              </a:spcAft>
            </a:pPr>
            <a:r>
              <a:rPr lang="en-CA" sz="1600" b="1" dirty="0">
                <a:latin typeface="Arial" panose="020B0604020202020204" pitchFamily="34" charset="0"/>
                <a:cs typeface="Arial" panose="020B0604020202020204" pitchFamily="34" charset="0"/>
              </a:rPr>
              <a:t>Claim Date End:</a:t>
            </a:r>
            <a:r>
              <a:rPr lang="en-CA" sz="1600" dirty="0">
                <a:latin typeface="Arial" panose="020B0604020202020204" pitchFamily="34" charset="0"/>
                <a:cs typeface="Arial" panose="020B0604020202020204" pitchFamily="34" charset="0"/>
              </a:rPr>
              <a:t>  Displays </a:t>
            </a:r>
            <a:r>
              <a:rPr lang="en-CA" sz="1600" u="sng" dirty="0">
                <a:latin typeface="Arial" panose="020B0604020202020204" pitchFamily="34" charset="0"/>
                <a:cs typeface="Arial" panose="020B0604020202020204" pitchFamily="34" charset="0"/>
              </a:rPr>
              <a:t>Latest</a:t>
            </a:r>
            <a:r>
              <a:rPr lang="en-CA" sz="1600" dirty="0">
                <a:latin typeface="Arial" panose="020B0604020202020204" pitchFamily="34" charset="0"/>
                <a:cs typeface="Arial" panose="020B0604020202020204" pitchFamily="34" charset="0"/>
              </a:rPr>
              <a:t> Goods and Services/Work Rendered End Date value entered on the SOE. (Date will automatically update as each invoice line is saved).</a:t>
            </a:r>
          </a:p>
          <a:p>
            <a:pPr marL="914400" lvl="4" indent="0">
              <a:spcBef>
                <a:spcPts val="1000"/>
              </a:spcBef>
              <a:spcAft>
                <a:spcPts val="1200"/>
              </a:spcAft>
            </a:pPr>
            <a:r>
              <a:rPr lang="en-CA" sz="1600" b="1" dirty="0">
                <a:latin typeface="Arial" panose="020B0604020202020204" pitchFamily="34" charset="0"/>
                <a:cs typeface="Arial" panose="020B0604020202020204" pitchFamily="34" charset="0"/>
              </a:rPr>
              <a:t>Number of Invoices</a:t>
            </a:r>
            <a:r>
              <a:rPr lang="en-CA" sz="1600" dirty="0">
                <a:latin typeface="Arial" panose="020B0604020202020204" pitchFamily="34" charset="0"/>
                <a:cs typeface="Arial" panose="020B0604020202020204" pitchFamily="34" charset="0"/>
              </a:rPr>
              <a:t>:  Count of SOE records committed.</a:t>
            </a:r>
          </a:p>
          <a:p>
            <a:pPr marL="914400" lvl="4" indent="0">
              <a:spcBef>
                <a:spcPts val="1000"/>
              </a:spcBef>
              <a:spcAft>
                <a:spcPts val="1200"/>
              </a:spcAft>
            </a:pPr>
            <a:r>
              <a:rPr lang="en-CA" sz="1600" b="1" dirty="0">
                <a:latin typeface="Arial" panose="020B0604020202020204" pitchFamily="34" charset="0"/>
                <a:cs typeface="Arial" panose="020B0604020202020204" pitchFamily="34" charset="0"/>
              </a:rPr>
              <a:t>Claim Report - Unadjusted: </a:t>
            </a:r>
            <a:r>
              <a:rPr lang="en-CA" sz="1600" dirty="0">
                <a:latin typeface="Arial" panose="020B0604020202020204" pitchFamily="34" charset="0"/>
                <a:cs typeface="Arial" panose="020B0604020202020204" pitchFamily="34" charset="0"/>
              </a:rPr>
              <a:t> Button; Generates an Excel report using the current claim details.</a:t>
            </a:r>
          </a:p>
          <a:p>
            <a:endParaRPr lang="en-CA" dirty="0"/>
          </a:p>
        </p:txBody>
      </p:sp>
    </p:spTree>
    <p:extLst>
      <p:ext uri="{BB962C8B-B14F-4D97-AF65-F5344CB8AC3E}">
        <p14:creationId xmlns:p14="http://schemas.microsoft.com/office/powerpoint/2010/main" val="957585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a:normAutofit/>
          </a:bodyPr>
          <a:lstStyle/>
          <a:p>
            <a:pPr marL="0" indent="0">
              <a:buNone/>
            </a:pPr>
            <a:endParaRPr lang="en-CA" sz="1600" dirty="0"/>
          </a:p>
          <a:p>
            <a:pPr marL="0" indent="0">
              <a:buNone/>
            </a:pPr>
            <a:endParaRPr lang="en-CA" sz="1600" dirty="0"/>
          </a:p>
          <a:p>
            <a:pPr marL="0" indent="0">
              <a:buNone/>
            </a:pPr>
            <a:r>
              <a:rPr lang="en-CA" sz="1600" dirty="0"/>
              <a:t>	</a:t>
            </a:r>
            <a:r>
              <a:rPr lang="en-CA" sz="1600" b="1" dirty="0">
                <a:latin typeface="Arial" panose="020B0604020202020204" pitchFamily="34" charset="0"/>
                <a:cs typeface="Arial" panose="020B0604020202020204" pitchFamily="34" charset="0"/>
              </a:rPr>
              <a:t>Click on + Add New Invoice.</a:t>
            </a:r>
          </a:p>
          <a:p>
            <a:pPr marL="0" indent="0">
              <a:buNone/>
            </a:pPr>
            <a:endParaRPr lang="en-CA" sz="1600" b="1" dirty="0"/>
          </a:p>
          <a:p>
            <a:pPr marL="0" indent="0">
              <a:buNone/>
            </a:pPr>
            <a:endParaRPr lang="en-CA" sz="1600" b="1" dirty="0"/>
          </a:p>
          <a:p>
            <a:pPr marL="0" indent="0">
              <a:buNone/>
            </a:pPr>
            <a:endParaRPr lang="en-CA" sz="1600" b="1" dirty="0"/>
          </a:p>
          <a:p>
            <a:pPr marL="0" indent="0">
              <a:buNone/>
            </a:pPr>
            <a:endParaRPr lang="en-US" sz="1600" dirty="0"/>
          </a:p>
          <a:p>
            <a:pPr lvl="1"/>
            <a:r>
              <a:rPr lang="en-US" sz="1600" dirty="0">
                <a:latin typeface="Arial" panose="020B0604020202020204" pitchFamily="34" charset="0"/>
                <a:cs typeface="Arial" panose="020B0604020202020204" pitchFamily="34" charset="0"/>
              </a:rPr>
              <a:t>When an invoice line is complete, select the checkmark symbol at the end of the row to save.</a:t>
            </a:r>
          </a:p>
          <a:p>
            <a:pPr marL="457200" lvl="1" indent="0">
              <a:buNone/>
            </a:pPr>
            <a:endParaRPr lang="en-US" sz="1600" dirty="0">
              <a:latin typeface="Arial" panose="020B0604020202020204" pitchFamily="34" charset="0"/>
              <a:cs typeface="Arial" panose="020B0604020202020204" pitchFamily="34" charset="0"/>
            </a:endParaRPr>
          </a:p>
          <a:p>
            <a:pPr lvl="1"/>
            <a:r>
              <a:rPr lang="en-US" sz="1600" dirty="0">
                <a:latin typeface="Arial" panose="020B0604020202020204" pitchFamily="34" charset="0"/>
                <a:cs typeface="Arial" panose="020B0604020202020204" pitchFamily="34" charset="0"/>
              </a:rPr>
              <a:t>Invoice lines may be deleted by clicking the X symbol at the end of the row.  </a:t>
            </a:r>
          </a:p>
          <a:p>
            <a:pPr marL="457200" lvl="1" indent="0">
              <a:buNone/>
            </a:pPr>
            <a:endParaRPr lang="en-US" sz="1600" dirty="0">
              <a:latin typeface="Arial" panose="020B0604020202020204" pitchFamily="34" charset="0"/>
              <a:cs typeface="Arial" panose="020B0604020202020204" pitchFamily="34" charset="0"/>
            </a:endParaRPr>
          </a:p>
          <a:p>
            <a:pPr lvl="1"/>
            <a:r>
              <a:rPr lang="en-US" sz="1600" dirty="0">
                <a:latin typeface="Arial" panose="020B0604020202020204" pitchFamily="34" charset="0"/>
                <a:cs typeface="Arial" panose="020B0604020202020204" pitchFamily="34" charset="0"/>
              </a:rPr>
              <a:t>After a row is saved, invoices may be edited by clicking the Pen symbol at the start of the row.</a:t>
            </a:r>
          </a:p>
          <a:p>
            <a:pPr marL="457200" lvl="1" indent="0">
              <a:buNone/>
            </a:pPr>
            <a:endParaRPr lang="en-US" sz="1600" dirty="0">
              <a:latin typeface="Arial" panose="020B0604020202020204" pitchFamily="34" charset="0"/>
              <a:cs typeface="Arial" panose="020B0604020202020204" pitchFamily="34" charset="0"/>
            </a:endParaRPr>
          </a:p>
          <a:p>
            <a:pPr marL="0" indent="0">
              <a:buNone/>
            </a:pPr>
            <a:r>
              <a:rPr lang="en-CA" sz="1600" b="1" dirty="0">
                <a:latin typeface="Arial" panose="020B0604020202020204" pitchFamily="34" charset="0"/>
                <a:cs typeface="Arial" panose="020B0604020202020204" pitchFamily="34" charset="0"/>
              </a:rPr>
              <a:t>	Note:  </a:t>
            </a:r>
            <a:r>
              <a:rPr lang="en-CA" sz="1600" dirty="0">
                <a:latin typeface="Arial" panose="020B0604020202020204" pitchFamily="34" charset="0"/>
                <a:cs typeface="Arial" panose="020B0604020202020204" pitchFamily="34" charset="0"/>
              </a:rPr>
              <a:t>LGIS will </a:t>
            </a:r>
            <a:r>
              <a:rPr lang="en-CA" sz="1600" b="1" dirty="0">
                <a:latin typeface="Arial" panose="020B0604020202020204" pitchFamily="34" charset="0"/>
                <a:cs typeface="Arial" panose="020B0604020202020204" pitchFamily="34" charset="0"/>
              </a:rPr>
              <a:t>not</a:t>
            </a:r>
            <a:r>
              <a:rPr lang="en-CA" sz="1600" dirty="0">
                <a:latin typeface="Arial" panose="020B0604020202020204" pitchFamily="34" charset="0"/>
                <a:cs typeface="Arial" panose="020B0604020202020204" pitchFamily="34" charset="0"/>
              </a:rPr>
              <a:t> accept invoices that span more than one Fiscal year (April 1</a:t>
            </a:r>
            <a:r>
              <a:rPr lang="en-CA" sz="1600" baseline="30000" dirty="0">
                <a:latin typeface="Arial" panose="020B0604020202020204" pitchFamily="34" charset="0"/>
                <a:cs typeface="Arial" panose="020B0604020202020204" pitchFamily="34" charset="0"/>
              </a:rPr>
              <a:t>st</a:t>
            </a:r>
            <a:r>
              <a:rPr lang="en-CA" sz="1600" dirty="0">
                <a:latin typeface="Arial" panose="020B0604020202020204" pitchFamily="34" charset="0"/>
                <a:cs typeface="Arial" panose="020B0604020202020204" pitchFamily="34" charset="0"/>
              </a:rPr>
              <a:t> to March 31</a:t>
            </a:r>
            <a:r>
              <a:rPr lang="en-CA" sz="1600" baseline="30000" dirty="0">
                <a:latin typeface="Arial" panose="020B0604020202020204" pitchFamily="34" charset="0"/>
                <a:cs typeface="Arial" panose="020B0604020202020204" pitchFamily="34" charset="0"/>
              </a:rPr>
              <a:t>st</a:t>
            </a:r>
            <a:r>
              <a:rPr lang="en-CA" sz="1600" dirty="0">
                <a:latin typeface="Arial" panose="020B0604020202020204" pitchFamily="34" charset="0"/>
                <a:cs typeface="Arial" panose="020B0604020202020204" pitchFamily="34" charset="0"/>
              </a:rPr>
              <a:t>). </a:t>
            </a:r>
          </a:p>
          <a:p>
            <a:pPr marL="0" indent="0">
              <a:buNone/>
            </a:pPr>
            <a:r>
              <a:rPr lang="en-CA" sz="1600" dirty="0">
                <a:latin typeface="Arial" panose="020B0604020202020204" pitchFamily="34" charset="0"/>
                <a:cs typeface="Arial" panose="020B0604020202020204" pitchFamily="34" charset="0"/>
              </a:rPr>
              <a:t>                           Costs </a:t>
            </a:r>
            <a:r>
              <a:rPr lang="en-CA" sz="1600" b="1" dirty="0">
                <a:latin typeface="Arial" panose="020B0604020202020204" pitchFamily="34" charset="0"/>
                <a:cs typeface="Arial" panose="020B0604020202020204" pitchFamily="34" charset="0"/>
              </a:rPr>
              <a:t>must</a:t>
            </a:r>
            <a:r>
              <a:rPr lang="en-CA" sz="1600" dirty="0">
                <a:latin typeface="Arial" panose="020B0604020202020204" pitchFamily="34" charset="0"/>
                <a:cs typeface="Arial" panose="020B0604020202020204" pitchFamily="34" charset="0"/>
              </a:rPr>
              <a:t> be incurred and paid prior to claim submission.</a:t>
            </a: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CA" sz="1600" dirty="0"/>
          </a:p>
          <a:p>
            <a:pPr marL="0" indent="0">
              <a:buNone/>
            </a:pPr>
            <a:endParaRPr lang="en-CA" sz="1600" dirty="0"/>
          </a:p>
          <a:p>
            <a:endParaRPr lang="en-CA" sz="1600" dirty="0"/>
          </a:p>
        </p:txBody>
      </p:sp>
      <p:pic>
        <p:nvPicPr>
          <p:cNvPr id="7" name="Picture 6">
            <a:extLst>
              <a:ext uri="{FF2B5EF4-FFF2-40B4-BE49-F238E27FC236}">
                <a16:creationId xmlns:a16="http://schemas.microsoft.com/office/drawing/2014/main" id="{C5988253-F467-4D9C-984C-B3F9651A6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470" y="1213008"/>
            <a:ext cx="10983291" cy="920592"/>
          </a:xfrm>
          <a:prstGeom prst="rect">
            <a:avLst/>
          </a:prstGeom>
        </p:spPr>
      </p:pic>
      <p:pic>
        <p:nvPicPr>
          <p:cNvPr id="18" name="Picture 17">
            <a:extLst>
              <a:ext uri="{FF2B5EF4-FFF2-40B4-BE49-F238E27FC236}">
                <a16:creationId xmlns:a16="http://schemas.microsoft.com/office/drawing/2014/main" id="{12A31DCB-504E-4849-9E5A-6389977AE5C4}"/>
              </a:ext>
            </a:extLst>
          </p:cNvPr>
          <p:cNvPicPr/>
          <p:nvPr/>
        </p:nvPicPr>
        <p:blipFill>
          <a:blip r:embed="rId3">
            <a:extLst>
              <a:ext uri="{28A0092B-C50C-407E-A947-70E740481C1C}">
                <a14:useLocalDpi xmlns:a14="http://schemas.microsoft.com/office/drawing/2010/main" val="0"/>
              </a:ext>
            </a:extLst>
          </a:blip>
          <a:stretch>
            <a:fillRect/>
          </a:stretch>
        </p:blipFill>
        <p:spPr>
          <a:xfrm>
            <a:off x="9246873" y="2244209"/>
            <a:ext cx="198120" cy="312420"/>
          </a:xfrm>
          <a:prstGeom prst="rect">
            <a:avLst/>
          </a:prstGeom>
        </p:spPr>
      </p:pic>
      <p:pic>
        <p:nvPicPr>
          <p:cNvPr id="19" name="Picture 18">
            <a:extLst>
              <a:ext uri="{FF2B5EF4-FFF2-40B4-BE49-F238E27FC236}">
                <a16:creationId xmlns:a16="http://schemas.microsoft.com/office/drawing/2014/main" id="{B88C4C5B-D612-41D1-AE90-71EA9F358C96}"/>
              </a:ext>
            </a:extLst>
          </p:cNvPr>
          <p:cNvPicPr/>
          <p:nvPr/>
        </p:nvPicPr>
        <p:blipFill>
          <a:blip r:embed="rId4"/>
          <a:stretch>
            <a:fillRect/>
          </a:stretch>
        </p:blipFill>
        <p:spPr>
          <a:xfrm>
            <a:off x="7636328" y="2949562"/>
            <a:ext cx="190500" cy="228600"/>
          </a:xfrm>
          <a:prstGeom prst="rect">
            <a:avLst/>
          </a:prstGeom>
        </p:spPr>
      </p:pic>
      <p:pic>
        <p:nvPicPr>
          <p:cNvPr id="20" name="Picture 19">
            <a:extLst>
              <a:ext uri="{FF2B5EF4-FFF2-40B4-BE49-F238E27FC236}">
                <a16:creationId xmlns:a16="http://schemas.microsoft.com/office/drawing/2014/main" id="{C92CE459-53C2-4289-A77D-207E78B6CCF1}"/>
              </a:ext>
            </a:extLst>
          </p:cNvPr>
          <p:cNvPicPr/>
          <p:nvPr/>
        </p:nvPicPr>
        <p:blipFill>
          <a:blip r:embed="rId5">
            <a:extLst>
              <a:ext uri="{28A0092B-C50C-407E-A947-70E740481C1C}">
                <a14:useLocalDpi xmlns:a14="http://schemas.microsoft.com/office/drawing/2010/main" val="0"/>
              </a:ext>
            </a:extLst>
          </a:blip>
          <a:stretch>
            <a:fillRect/>
          </a:stretch>
        </p:blipFill>
        <p:spPr>
          <a:xfrm>
            <a:off x="9319263" y="3508355"/>
            <a:ext cx="251460" cy="243840"/>
          </a:xfrm>
          <a:prstGeom prst="rect">
            <a:avLst/>
          </a:prstGeom>
        </p:spPr>
      </p:pic>
      <p:pic>
        <p:nvPicPr>
          <p:cNvPr id="21" name="Picture 20">
            <a:extLst>
              <a:ext uri="{FF2B5EF4-FFF2-40B4-BE49-F238E27FC236}">
                <a16:creationId xmlns:a16="http://schemas.microsoft.com/office/drawing/2014/main" id="{6B83FC70-35FD-4E96-8DF4-AD65B2F95DF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4354" y="5113258"/>
            <a:ext cx="10983291" cy="940961"/>
          </a:xfrm>
          <a:prstGeom prst="rect">
            <a:avLst/>
          </a:prstGeom>
        </p:spPr>
      </p:pic>
      <p:cxnSp>
        <p:nvCxnSpPr>
          <p:cNvPr id="3" name="Straight Arrow Connector 2">
            <a:extLst>
              <a:ext uri="{FF2B5EF4-FFF2-40B4-BE49-F238E27FC236}">
                <a16:creationId xmlns:a16="http://schemas.microsoft.com/office/drawing/2014/main" id="{F70B41CF-317B-4B5D-BB8F-466078016DF0}"/>
              </a:ext>
            </a:extLst>
          </p:cNvPr>
          <p:cNvCxnSpPr/>
          <p:nvPr/>
        </p:nvCxnSpPr>
        <p:spPr>
          <a:xfrm>
            <a:off x="93306" y="1358265"/>
            <a:ext cx="3921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3950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lIns="900000" rIns="900000">
            <a:normAutofit/>
          </a:bodyPr>
          <a:lstStyle/>
          <a:p>
            <a:endParaRPr lang="en-CA" sz="1600" b="1" dirty="0"/>
          </a:p>
          <a:p>
            <a:pPr marL="0" indent="0">
              <a:lnSpc>
                <a:spcPct val="150000"/>
              </a:lnSpc>
              <a:buNone/>
            </a:pPr>
            <a:r>
              <a:rPr lang="en-US" sz="1600" dirty="0">
                <a:latin typeface="Arial" panose="020B0604020202020204" pitchFamily="34" charset="0"/>
                <a:cs typeface="Arial" panose="020B0604020202020204" pitchFamily="34" charset="0"/>
              </a:rPr>
              <a:t>After entering all invoices on the Summary of Expenditures tab, </a:t>
            </a:r>
            <a:r>
              <a:rPr lang="en-US" sz="1600" b="1" dirty="0">
                <a:latin typeface="Arial" panose="020B0604020202020204" pitchFamily="34" charset="0"/>
                <a:cs typeface="Arial" panose="020B0604020202020204" pitchFamily="34" charset="0"/>
              </a:rPr>
              <a:t>Click on the Claim tab</a:t>
            </a:r>
            <a:r>
              <a:rPr lang="en-US" sz="1600" dirty="0">
                <a:latin typeface="Arial" panose="020B0604020202020204" pitchFamily="34" charset="0"/>
                <a:cs typeface="Arial" panose="020B0604020202020204" pitchFamily="34" charset="0"/>
              </a:rPr>
              <a:t>.  Please review the Instructions prior to completing the Claim form</a:t>
            </a:r>
            <a:r>
              <a:rPr lang="en-US" sz="1600" dirty="0"/>
              <a:t>.</a:t>
            </a:r>
          </a:p>
          <a:p>
            <a:endParaRPr lang="en-US" sz="1600" dirty="0"/>
          </a:p>
          <a:p>
            <a:endParaRPr lang="en-CA" sz="1600" dirty="0"/>
          </a:p>
        </p:txBody>
      </p:sp>
      <p:pic>
        <p:nvPicPr>
          <p:cNvPr id="22" name="Picture 21">
            <a:extLst>
              <a:ext uri="{FF2B5EF4-FFF2-40B4-BE49-F238E27FC236}">
                <a16:creationId xmlns:a16="http://schemas.microsoft.com/office/drawing/2014/main" id="{454AB9CD-998F-4E26-898B-5A86848011EE}"/>
              </a:ext>
            </a:extLst>
          </p:cNvPr>
          <p:cNvPicPr>
            <a:picLocks noChangeAspect="1"/>
          </p:cNvPicPr>
          <p:nvPr/>
        </p:nvPicPr>
        <p:blipFill rotWithShape="1">
          <a:blip r:embed="rId2">
            <a:extLst>
              <a:ext uri="{28A0092B-C50C-407E-A947-70E740481C1C}">
                <a14:useLocalDpi xmlns:a14="http://schemas.microsoft.com/office/drawing/2010/main" val="0"/>
              </a:ext>
            </a:extLst>
          </a:blip>
          <a:srcRect t="-8" b="54962"/>
          <a:stretch/>
        </p:blipFill>
        <p:spPr>
          <a:xfrm>
            <a:off x="2148840" y="1345729"/>
            <a:ext cx="7894319" cy="5131307"/>
          </a:xfrm>
          <a:prstGeom prst="rect">
            <a:avLst/>
          </a:prstGeom>
        </p:spPr>
      </p:pic>
    </p:spTree>
    <p:extLst>
      <p:ext uri="{BB962C8B-B14F-4D97-AF65-F5344CB8AC3E}">
        <p14:creationId xmlns:p14="http://schemas.microsoft.com/office/powerpoint/2010/main" val="1883441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2088</TotalTime>
  <Words>143</Words>
  <Application>Microsoft Office PowerPoint</Application>
  <PresentationFormat>Widescreen</PresentationFormat>
  <Paragraphs>233</Paragraphs>
  <Slides>17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Calibri Light</vt:lpstr>
      <vt:lpstr>Myriad Web Pro Condensed</vt:lpstr>
      <vt:lpstr>Office Theme</vt:lpstr>
      <vt:lpstr>1_Office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Kellan MAH:EX</dc:creator>
  <cp:lastModifiedBy>Coe, Donna MAH:EX</cp:lastModifiedBy>
  <cp:revision>78</cp:revision>
  <dcterms:created xsi:type="dcterms:W3CDTF">2019-10-22T16:20:41Z</dcterms:created>
  <dcterms:modified xsi:type="dcterms:W3CDTF">2020-03-30T20:40:41Z</dcterms:modified>
</cp:coreProperties>
</file>