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10"/>
  </p:notesMasterIdLst>
  <p:sldIdLst>
    <p:sldId id="256" r:id="rId3"/>
    <p:sldId id="275" r:id="rId4"/>
    <p:sldId id="276" r:id="rId5"/>
    <p:sldId id="277" r:id="rId6"/>
    <p:sldId id="258" r:id="rId7"/>
    <p:sldId id="273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ossley, Elizabeth CSCD:EX" initials="C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25" autoAdjust="0"/>
  </p:normalViewPr>
  <p:slideViewPr>
    <p:cSldViewPr>
      <p:cViewPr varScale="1">
        <p:scale>
          <a:sx n="64" d="100"/>
          <a:sy n="64" d="100"/>
        </p:scale>
        <p:origin x="566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95558-C343-40AD-843C-B625F29A92EB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19AA4-B501-4863-AE74-E88B289B6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620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19AA4-B501-4863-AE74-E88B289B666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064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E5D95-EFF1-4F75-BFBF-EFC49360090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1191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19AA4-B501-4863-AE74-E88B289B666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8123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Confirm all info before publishing. Note: response time can be 1-2 business days?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E5D95-EFF1-4F75-BFBF-EFC49360090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82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51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97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24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3BC2E-BCF2-468D-97A1-DDD43602A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3BFC0-9D9E-4352-A488-614B01246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17F29-6AB2-41CD-82AE-D4444908D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A6BE6-E481-452D-AC2A-41056F977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683A1-F4EA-48BB-80B9-F5EFEA96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3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A96B1-D473-4ADC-97C2-F7F1AC59A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0AE0A-78FA-464C-8D5C-DCE242DB6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608D8-0188-4919-9E33-905CB254D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012FD-E5A2-4CBF-BAFB-4F4F49CE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FB184-7E1C-48FB-9C23-FCCDE709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32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0D5F3-ADC0-4017-BA86-44CE65DD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7EF7B-EA6A-4B9A-8C7D-B403E5CA9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6C082-2325-4253-B86C-B95B527F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2ABED-D9C7-479A-BC28-BFD0C262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F5106-3DD6-4150-881A-05C0E21D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71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3CB58-445F-4B4C-B91A-26515878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484B-EDD1-40F3-B156-542117BD9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7C79F-BDAA-4ADB-B274-6D361A708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18347-AF8D-4594-8229-A127A83F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71FED-3D36-463E-A33B-7F5F014F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92DA3-579D-43C7-8572-B20CAEE64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34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599E-937C-4FF1-BA13-76860B343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43B34-4F4F-4FB3-AFEA-CDF294C42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D77F3-2A5F-4E39-B185-BE51FC542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7E053-F7D9-4DE3-861D-083C150F0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4484FE-09DD-494E-AFCE-68554E76B3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E6869-4D56-42F0-AEA3-696DB673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446E0A-09C1-46B9-B316-BD1B5E7A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91260-9E4C-4ADC-8458-CACA7168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34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C09E9-BBBD-4146-BCA3-5E37A9880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E1153-E28E-45DE-9807-E0ADD8FE5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3BA40-0007-4A19-BC1F-6B5FFEB25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F77A2-1324-4702-9F62-3495532A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02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8E886E-4861-4CCA-8E73-F38B9A5C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F2CE4A-B11E-40D4-BC89-9DD99851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2E6D1-1F85-4029-835A-B95A665E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02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E67F3-67A8-40B9-90DC-3905B7F1C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A42AE-32DC-451C-B8B3-959896BCE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BADC3-1FEF-4FAD-B397-80F472D2C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DF918-30F0-4C8E-B826-F105600C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646ED-721E-4AB2-A6E2-EF758ED43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E877B-EB40-4541-9CED-434D744D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3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89307-2003-45C8-9344-977D76435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EBB80-831D-4296-AA0C-8F7600C94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3DE36-B939-44E0-83B1-AD41DB257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98FA6-BC0B-4384-B07F-C232D45E6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D9CA3-1465-490D-9CFF-5308074D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A3C56-3B16-4AB2-82FE-CB7173C7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56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4B38-D29A-41F4-8E84-98531F35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574FF-119B-4305-9F45-CC0C76B2B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1BF34-6D7F-4116-88A7-01FDE2CA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7F618-2306-4104-AC6C-61A3B197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1CE14-6FE7-4F50-9515-DFD5C23A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26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C85D5-3350-4A97-B369-5F5D2EF7A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72B4E-C3EE-41F9-ACBD-A40D31209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6351A-2458-4EBE-9CAD-80F0109C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17E8D-4A66-4380-B076-BB70246C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2BC58-B641-479D-97FB-8C9587259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7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45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15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1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99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32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72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76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8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1CF86-307F-4E6E-9DB3-7B6F0EFA7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43B90-BDBD-4E52-B9CB-F502336D8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6D47D-32C6-40ED-9F71-575884293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45509-1B70-4502-8E93-3713EBA8E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6EAC0-0BFE-4A9C-8EB8-670DC0D43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infra@gov.bc.c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GIS.AccessRequest@gov.bc.ca" TargetMode="External"/><Relationship Id="rId5" Type="http://schemas.openxmlformats.org/officeDocument/2006/relationships/hyperlink" Target="https://www.localgovernmentinformationsystem.gov.bc.ca/EXT/default.aspx" TargetMode="Externa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                 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Planning Grant 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Process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View an Application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8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326374-4D6F-4EE3-B9C5-30C6C9ECCF63}"/>
              </a:ext>
            </a:extLst>
          </p:cNvPr>
          <p:cNvSpPr/>
          <p:nvPr/>
        </p:nvSpPr>
        <p:spPr>
          <a:xfrm>
            <a:off x="263352" y="836712"/>
            <a:ext cx="113052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This guide will walk you through how to view an Infrastructure Planning Grant Application in LGIS.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Users may view their organization’s applications at any time. 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79D930-434C-4DD1-99A7-ECB452ED9D59}"/>
              </a:ext>
            </a:extLst>
          </p:cNvPr>
          <p:cNvSpPr txBox="1"/>
          <p:nvPr/>
        </p:nvSpPr>
        <p:spPr>
          <a:xfrm>
            <a:off x="263352" y="476672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an Infrastructure Planning Grant Application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526D6-F699-46C8-8EB8-5F0783B6EF17}"/>
              </a:ext>
            </a:extLst>
          </p:cNvPr>
          <p:cNvSpPr txBox="1"/>
          <p:nvPr/>
        </p:nvSpPr>
        <p:spPr>
          <a:xfrm>
            <a:off x="335359" y="5949280"/>
            <a:ext cx="7344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*Note: LGIS is best viewed using Internet Explorer 11 with add-ons disabled.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4AAAD5-7744-49E1-BBDD-12CD76788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740" y="1489196"/>
            <a:ext cx="8877756" cy="438807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22662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3352" y="476672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Start by clicking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Conditional Grants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EFE673-824D-4115-85A2-519C27C741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001" y="1268760"/>
            <a:ext cx="4753997" cy="358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2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DCFC74-83C1-4B73-9378-03A49071C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207" y="1268760"/>
            <a:ext cx="3204962" cy="36955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F25F92A-56DC-46CA-87AB-B57EDA20F32E}"/>
              </a:ext>
            </a:extLst>
          </p:cNvPr>
          <p:cNvSpPr txBox="1"/>
          <p:nvPr/>
        </p:nvSpPr>
        <p:spPr>
          <a:xfrm>
            <a:off x="332424" y="570166"/>
            <a:ext cx="2595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Then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33707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1A8145-70F1-471F-AB8A-1EC0DE82270D}"/>
              </a:ext>
            </a:extLst>
          </p:cNvPr>
          <p:cNvSpPr txBox="1"/>
          <p:nvPr/>
        </p:nvSpPr>
        <p:spPr>
          <a:xfrm>
            <a:off x="263352" y="980728"/>
            <a:ext cx="9289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Applications in an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Incomplete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status can be re-opened to continue editing.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Applications in a(n)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Approved, Submitted, Not Funded or Cancelled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status are read-only.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Status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column will update as submitted applications are reviewed by Ministry staff. 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42ECDE-90FD-4F79-AB4F-42E2F341D6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590" y="1988840"/>
            <a:ext cx="8062819" cy="44245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168AD7-C0B6-4E41-A577-403F55BE957B}"/>
              </a:ext>
            </a:extLst>
          </p:cNvPr>
          <p:cNvSpPr txBox="1"/>
          <p:nvPr/>
        </p:nvSpPr>
        <p:spPr>
          <a:xfrm>
            <a:off x="288032" y="548679"/>
            <a:ext cx="1192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The screenshot below shows the Applications screen. If you have infrastructure grant applications, they will show here.  </a:t>
            </a:r>
          </a:p>
        </p:txBody>
      </p:sp>
    </p:spTree>
    <p:extLst>
      <p:ext uri="{BB962C8B-B14F-4D97-AF65-F5344CB8AC3E}">
        <p14:creationId xmlns:p14="http://schemas.microsoft.com/office/powerpoint/2010/main" val="101761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5360" y="526796"/>
            <a:ext cx="8069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view an application, click the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Application Number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link.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08542E-445D-4489-A06C-A7842C20E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1099433"/>
            <a:ext cx="9505056" cy="521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4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A4FD99-E8E2-4C8C-B484-9394A647A4A3}"/>
              </a:ext>
            </a:extLst>
          </p:cNvPr>
          <p:cNvSpPr/>
          <p:nvPr/>
        </p:nvSpPr>
        <p:spPr>
          <a:xfrm>
            <a:off x="3023616" y="3651248"/>
            <a:ext cx="6217920" cy="2456944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                 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ED5FC1-D1F7-44E8-A00F-EA6EE1056082}"/>
              </a:ext>
            </a:extLst>
          </p:cNvPr>
          <p:cNvSpPr/>
          <p:nvPr/>
        </p:nvSpPr>
        <p:spPr>
          <a:xfrm>
            <a:off x="1840992" y="2438400"/>
            <a:ext cx="8680704" cy="3072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21F756-562C-4477-A14C-D63EEF7B4BEB}"/>
              </a:ext>
            </a:extLst>
          </p:cNvPr>
          <p:cNvSpPr txBox="1">
            <a:spLocks/>
          </p:cNvSpPr>
          <p:nvPr/>
        </p:nvSpPr>
        <p:spPr>
          <a:xfrm>
            <a:off x="1742312" y="2420888"/>
            <a:ext cx="8746176" cy="3672408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t" anchorCtr="0">
            <a:noAutofit/>
            <a:scene3d>
              <a:camera prst="orthographicFront"/>
              <a:lightRig rig="balanced" dir="t">
                <a:rot lat="0" lon="0" rev="6600000"/>
              </a:lightRig>
            </a:scene3d>
            <a:sp3d extrusionH="107950">
              <a:bevelT w="25400" h="254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i="0" kern="1200" cap="none" spc="0">
                <a:ln>
                  <a:noFill/>
                </a:ln>
                <a:solidFill>
                  <a:srgbClr val="FDB913"/>
                </a:solidFill>
                <a:effectLst>
                  <a:outerShdw blurRad="50800" dist="50800" dir="2460000" algn="ctr" rotWithShape="0">
                    <a:schemeClr val="tx1"/>
                  </a:outerShdw>
                </a:effectLst>
                <a:latin typeface="Myriad Web Pro Condensed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Myriad Web Pro Condensed" pitchFamily="34" charset="0"/>
                <a:ea typeface="+mj-ea"/>
                <a:cs typeface="+mj-cs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LGIS Website :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https://www.localgovernmentinformationsystem.gov.bc.ca/EXT/default.aspx</a:t>
            </a: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access and technical assistance please contact: 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Phone: (250) 953-3008*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: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LGIS.AccessRequest@gov.bc.ca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program and claim assistance please contact: 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Phone: (250) </a:t>
            </a: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387-4060*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: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infra@gov.bc.ca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*Please allow response time of up to 2 business days.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86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162</Words>
  <Application>Microsoft Office PowerPoint</Application>
  <PresentationFormat>Widescreen</PresentationFormat>
  <Paragraphs>32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Myriad Web Pro Condensed</vt:lpstr>
      <vt:lpstr>Office Theme</vt:lpstr>
      <vt:lpstr>1_Office Theme</vt:lpstr>
      <vt:lpstr>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        </vt:lpstr>
    </vt:vector>
  </TitlesOfParts>
  <Company>Province of British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New Budget Forecast Report (BFR)</dc:title>
  <dc:creator>Grimston, Liane CSCD:EX</dc:creator>
  <cp:lastModifiedBy>Coe, Donna MAH:EX</cp:lastModifiedBy>
  <cp:revision>96</cp:revision>
  <dcterms:created xsi:type="dcterms:W3CDTF">2017-08-04T14:52:23Z</dcterms:created>
  <dcterms:modified xsi:type="dcterms:W3CDTF">2020-06-04T20:25:39Z</dcterms:modified>
</cp:coreProperties>
</file>