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4" r:id="rId3"/>
    <p:sldId id="285" r:id="rId4"/>
    <p:sldId id="286" r:id="rId5"/>
    <p:sldId id="287" r:id="rId6"/>
    <p:sldId id="288" r:id="rId7"/>
    <p:sldId id="258" r:id="rId8"/>
    <p:sldId id="306" r:id="rId9"/>
    <p:sldId id="30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ossley, Elizabeth CSCD:EX" initials="CE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625" autoAdjust="0"/>
  </p:normalViewPr>
  <p:slideViewPr>
    <p:cSldViewPr>
      <p:cViewPr varScale="1">
        <p:scale>
          <a:sx n="91" d="100"/>
          <a:sy n="91" d="100"/>
        </p:scale>
        <p:origin x="114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9BD3A-380D-416D-A39B-1B3251A098D6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9EA8F-206A-4708-96AD-B96E2E825A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1815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Click on number to open claim. Add screenshot?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9EA8F-206A-4708-96AD-B96E2E825A9F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3925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Confirm all info before publishing. Note: response time can be 1-2 business days?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2E5D95-EFF1-4F75-BFBF-EFC49360090F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8820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051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797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724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430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045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15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31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699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4327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172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476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08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mailto:infra@gov.bc.c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GIS.AccessRequest@gov.bc.ca" TargetMode="External"/><Relationship Id="rId5" Type="http://schemas.openxmlformats.org/officeDocument/2006/relationships/hyperlink" Target="https://www.localgovernmentinformationsystem.gov.bc.ca/EXT/default.aspx" TargetMode="Externa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F6BEF-31D8-45CE-B423-E6D70FFB2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1999" cy="1825624"/>
          </a:xfrm>
          <a:solidFill>
            <a:srgbClr val="0C4A7A"/>
          </a:solidFill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lnSpc>
                <a:spcPct val="50000"/>
              </a:lnSpc>
            </a:pPr>
            <a:r>
              <a:rPr lang="en-US" sz="2800" dirty="0">
                <a:solidFill>
                  <a:schemeClr val="bg1"/>
                </a:solidFill>
              </a:rPr>
              <a:t>                             </a:t>
            </a: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	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	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                                </a:t>
            </a:r>
            <a:endParaRPr lang="en-US" sz="2700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111CFF-F4E6-487B-A4F8-7E6B2E149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1999" cy="5032375"/>
          </a:xfrm>
          <a:solidFill>
            <a:srgbClr val="0C4A7A"/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 </a:t>
            </a:r>
            <a:r>
              <a:rPr lang="en-US" sz="4800" b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Grant</a:t>
            </a:r>
          </a:p>
          <a:p>
            <a:pPr marL="0" indent="0" algn="ctr">
              <a:buNone/>
            </a:pPr>
            <a:r>
              <a:rPr lang="en-US" sz="4800" b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Claim </a:t>
            </a:r>
            <a:r>
              <a:rPr lang="en-US" sz="4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  <a:p>
            <a:pPr marL="0" indent="0" algn="ctr">
              <a:buNone/>
            </a:pPr>
            <a:endParaRPr lang="en-US" sz="4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View a Claim</a:t>
            </a:r>
          </a:p>
          <a:p>
            <a:pPr marL="0" indent="0" algn="ctr">
              <a:buNone/>
            </a:pPr>
            <a:endParaRPr lang="en-US" sz="4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E3072D9-7E04-4182-913F-6C8D7D2622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4203" y="998207"/>
            <a:ext cx="2631643" cy="69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48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E540C9-C960-44D8-82A8-F619219D7005}"/>
              </a:ext>
            </a:extLst>
          </p:cNvPr>
          <p:cNvSpPr txBox="1"/>
          <p:nvPr/>
        </p:nvSpPr>
        <p:spPr>
          <a:xfrm>
            <a:off x="263352" y="476672"/>
            <a:ext cx="45427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 an Infrastructure Planning Grant Claim </a:t>
            </a:r>
            <a:endParaRPr lang="en-CA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A9681B-514D-4461-B3EF-949CC8A07655}"/>
              </a:ext>
            </a:extLst>
          </p:cNvPr>
          <p:cNvSpPr txBox="1"/>
          <p:nvPr/>
        </p:nvSpPr>
        <p:spPr>
          <a:xfrm>
            <a:off x="263352" y="846004"/>
            <a:ext cx="10585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This guide will teach you how to view existing claims associated with your Infrastructure Planning Grant Project.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87A4EF-3C27-44DD-8C3F-F674EB84EE14}"/>
              </a:ext>
            </a:extLst>
          </p:cNvPr>
          <p:cNvSpPr txBox="1"/>
          <p:nvPr/>
        </p:nvSpPr>
        <p:spPr>
          <a:xfrm>
            <a:off x="262308" y="6011996"/>
            <a:ext cx="7344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*Note: LGIS is best viewed using Internet Explorer 11 with add-ons disabled.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8066F5-464F-480C-93F6-8F15B947A7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732" y="1345180"/>
            <a:ext cx="8877756" cy="4388076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95593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5DB169-A50C-4F3C-B19F-38A62720C37B}"/>
              </a:ext>
            </a:extLst>
          </p:cNvPr>
          <p:cNvSpPr txBox="1"/>
          <p:nvPr/>
        </p:nvSpPr>
        <p:spPr>
          <a:xfrm>
            <a:off x="263352" y="476672"/>
            <a:ext cx="576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Start by clicking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Conditional Grants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9F7C8F-48EC-446F-9A14-9F51DA3D8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538" y="1268760"/>
            <a:ext cx="3974924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58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7ECB20-8258-4B35-92FD-F20D65AC4657}"/>
              </a:ext>
            </a:extLst>
          </p:cNvPr>
          <p:cNvSpPr txBox="1"/>
          <p:nvPr/>
        </p:nvSpPr>
        <p:spPr>
          <a:xfrm>
            <a:off x="263352" y="476672"/>
            <a:ext cx="576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Then click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Projects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5A4E64-FC6D-4C35-A1E1-947FC52704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695" y="1304706"/>
            <a:ext cx="3152473" cy="3636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29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725FB6-30E6-4FC2-8AD0-EE97364730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268760"/>
            <a:ext cx="11688234" cy="33843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B140714-7596-4E2E-B185-FA21F8F3CFDA}"/>
              </a:ext>
            </a:extLst>
          </p:cNvPr>
          <p:cNvSpPr txBox="1"/>
          <p:nvPr/>
        </p:nvSpPr>
        <p:spPr>
          <a:xfrm>
            <a:off x="335360" y="548680"/>
            <a:ext cx="7560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Click on the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Project Number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of the project with a claim(s) you want to view 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13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C36FCF-0C86-48FA-864B-641A2570C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32" y="1667231"/>
            <a:ext cx="10281178" cy="464208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615BFCB-83F4-49ED-892D-7E5799DA860A}"/>
              </a:ext>
            </a:extLst>
          </p:cNvPr>
          <p:cNvSpPr txBox="1"/>
          <p:nvPr/>
        </p:nvSpPr>
        <p:spPr>
          <a:xfrm>
            <a:off x="263352" y="548680"/>
            <a:ext cx="10829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When you click on the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Project Number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link the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page opens.</a:t>
            </a:r>
          </a:p>
          <a:p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Now, with the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page open, click to expand the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Payments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(Claims) section.  </a:t>
            </a:r>
          </a:p>
        </p:txBody>
      </p:sp>
    </p:spTree>
    <p:extLst>
      <p:ext uri="{BB962C8B-B14F-4D97-AF65-F5344CB8AC3E}">
        <p14:creationId xmlns:p14="http://schemas.microsoft.com/office/powerpoint/2010/main" val="121444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1A8145-70F1-471F-AB8A-1EC0DE82270D}"/>
              </a:ext>
            </a:extLst>
          </p:cNvPr>
          <p:cNvSpPr txBox="1"/>
          <p:nvPr/>
        </p:nvSpPr>
        <p:spPr>
          <a:xfrm>
            <a:off x="335360" y="476672"/>
            <a:ext cx="11593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You can view your organization’s claims at any time via this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Payments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section.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Claims in an ‘Incomplete’ status can be re-opened to continue editing.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Claims in a(n) ‘Under Review’, ‘Cancelled’ or ‘Paid’ status are read-only (editing is disabled).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Status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column will update as submitted claims are reviewed by Ministry staff. </a:t>
            </a: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2B86F4-6FD9-42A4-8533-8A6B870238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96" y="1844824"/>
            <a:ext cx="11592452" cy="368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61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89E98D-9573-4D64-AD4A-800B686ECA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05" y="1340768"/>
            <a:ext cx="11368590" cy="353814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304F367-CD7A-4E97-8D84-51D11FB02FED}"/>
              </a:ext>
            </a:extLst>
          </p:cNvPr>
          <p:cNvSpPr txBox="1"/>
          <p:nvPr/>
        </p:nvSpPr>
        <p:spPr>
          <a:xfrm>
            <a:off x="263352" y="476672"/>
            <a:ext cx="8069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Click on any claim number link to view the corresponding claim. 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7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8A4FD99-E8E2-4C8C-B484-9394A647A4A3}"/>
              </a:ext>
            </a:extLst>
          </p:cNvPr>
          <p:cNvSpPr/>
          <p:nvPr/>
        </p:nvSpPr>
        <p:spPr>
          <a:xfrm>
            <a:off x="3023616" y="3651248"/>
            <a:ext cx="6217920" cy="2456944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EF6BEF-31D8-45CE-B423-E6D70FFB2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1999" cy="1825624"/>
          </a:xfrm>
          <a:solidFill>
            <a:srgbClr val="0C4A7A"/>
          </a:solidFill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lnSpc>
                <a:spcPct val="50000"/>
              </a:lnSpc>
            </a:pPr>
            <a:r>
              <a:rPr lang="en-US" sz="2800" dirty="0">
                <a:solidFill>
                  <a:schemeClr val="bg1"/>
                </a:solidFill>
              </a:rPr>
              <a:t>                             </a:t>
            </a: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	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	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                               </a:t>
            </a:r>
            <a:endParaRPr lang="en-US" sz="27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ED5FC1-D1F7-44E8-A00F-EA6EE1056082}"/>
              </a:ext>
            </a:extLst>
          </p:cNvPr>
          <p:cNvSpPr/>
          <p:nvPr/>
        </p:nvSpPr>
        <p:spPr>
          <a:xfrm>
            <a:off x="1840992" y="2438400"/>
            <a:ext cx="8680704" cy="3072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111CFF-F4E6-487B-A4F8-7E6B2E149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1999" cy="5032375"/>
          </a:xfrm>
          <a:solidFill>
            <a:srgbClr val="0C4A7A"/>
          </a:solidFill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E3072D9-7E04-4182-913F-6C8D7D2622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4203" y="998207"/>
            <a:ext cx="2631643" cy="692481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21F756-562C-4477-A14C-D63EEF7B4BEB}"/>
              </a:ext>
            </a:extLst>
          </p:cNvPr>
          <p:cNvSpPr txBox="1">
            <a:spLocks/>
          </p:cNvSpPr>
          <p:nvPr/>
        </p:nvSpPr>
        <p:spPr>
          <a:xfrm>
            <a:off x="1742312" y="2420888"/>
            <a:ext cx="8746176" cy="3672408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anchor="t" anchorCtr="0">
            <a:noAutofit/>
            <a:scene3d>
              <a:camera prst="orthographicFront"/>
              <a:lightRig rig="balanced" dir="t">
                <a:rot lat="0" lon="0" rev="6600000"/>
              </a:lightRig>
            </a:scene3d>
            <a:sp3d extrusionH="107950">
              <a:bevelT w="25400" h="254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b="1" i="0" kern="1200" cap="none" spc="0">
                <a:ln>
                  <a:noFill/>
                </a:ln>
                <a:solidFill>
                  <a:srgbClr val="FDB913"/>
                </a:solidFill>
                <a:effectLst>
                  <a:outerShdw blurRad="50800" dist="50800" dir="2460000" algn="ctr" rotWithShape="0">
                    <a:schemeClr val="tx1"/>
                  </a:outerShdw>
                </a:effectLst>
                <a:latin typeface="Myriad Web Pro Condensed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Myriad Web Pro Condensed" pitchFamily="34" charset="0"/>
                <a:ea typeface="+mj-ea"/>
                <a:cs typeface="+mj-cs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LGIS Website :</a:t>
            </a: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https://www.localgovernmentinformationsystem.gov.bc.ca/EXT/default.aspx</a:t>
            </a: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50800" dist="50800" dir="2460000" algn="ctr" rotWithShape="0">
                  <a:prstClr val="black"/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For access and technical assistance please contact: </a:t>
            </a: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Phone: (250) 953-3008*</a:t>
            </a: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Email : </a:t>
            </a: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LGIS.AccessRequest@gov.bc.ca</a:t>
            </a: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*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50800" dir="2460000" algn="ctr" rotWithShape="0">
                  <a:prstClr val="black"/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For program and claim assistance please contact: </a:t>
            </a: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Phone: (250) </a:t>
            </a:r>
            <a:r>
              <a:rPr lang="en-CA" sz="1800" dirty="0"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387-4060*</a:t>
            </a: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Email : </a:t>
            </a: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infra@gov.bc.ca</a:t>
            </a: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*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*Please allow response time of up to 2 business days.</a:t>
            </a: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50800" dir="2460000" algn="ctr" rotWithShape="0">
                  <a:prstClr val="black"/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86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214</Words>
  <Application>Microsoft Office PowerPoint</Application>
  <PresentationFormat>Widescreen</PresentationFormat>
  <Paragraphs>35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Myriad Web Pro Condensed</vt:lpstr>
      <vt:lpstr>Office Theme</vt:lpstr>
      <vt:lpstr>                                          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                                             </vt:lpstr>
    </vt:vector>
  </TitlesOfParts>
  <Company>Province of British Columbia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New Budget Forecast Report (BFR)</dc:title>
  <dc:creator>Grimston, Liane CSCD:EX</dc:creator>
  <cp:lastModifiedBy>Abbott, Sally MAH:EX</cp:lastModifiedBy>
  <cp:revision>100</cp:revision>
  <dcterms:created xsi:type="dcterms:W3CDTF">2017-08-04T14:52:23Z</dcterms:created>
  <dcterms:modified xsi:type="dcterms:W3CDTF">2020-06-04T22:20:22Z</dcterms:modified>
</cp:coreProperties>
</file>