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84" r:id="rId4"/>
    <p:sldId id="285" r:id="rId5"/>
    <p:sldId id="277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8" r:id="rId18"/>
    <p:sldId id="297" r:id="rId19"/>
    <p:sldId id="299" r:id="rId20"/>
    <p:sldId id="300" r:id="rId21"/>
    <p:sldId id="301" r:id="rId22"/>
    <p:sldId id="302" r:id="rId23"/>
    <p:sldId id="303" r:id="rId24"/>
    <p:sldId id="30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ssley, Elizabeth CSCD:EX" initials="C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5" autoAdjust="0"/>
  </p:normalViewPr>
  <p:slideViewPr>
    <p:cSldViewPr>
      <p:cViewPr varScale="1">
        <p:scale>
          <a:sx n="91" d="100"/>
          <a:sy n="91" d="100"/>
        </p:scale>
        <p:origin x="11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3A4D-565D-4E70-8089-B5AE918124D2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6A657-D5F1-4308-B2AC-8328737114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99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6A657-D5F1-4308-B2AC-8328737114C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76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6A657-D5F1-4308-B2AC-8328737114CE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42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6A657-D5F1-4308-B2AC-8328737114CE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31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Confirm all info before publishing. Note: response time can be 1-2 business days?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5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9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3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4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9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2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fra@gov.bc.c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IS.AccessRequest@gov.bc.ca" TargetMode="External"/><Relationship Id="rId5" Type="http://schemas.openxmlformats.org/officeDocument/2006/relationships/hyperlink" Target="https://www.localgovernmentinformationsystem.gov.bc.ca/EXT/default.aspx" TargetMode="Externa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</a:t>
            </a:r>
            <a:r>
              <a:rPr lang="en-US" sz="48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Grant</a:t>
            </a:r>
          </a:p>
          <a:p>
            <a:pPr marL="0" indent="0" algn="ctr">
              <a:buNone/>
            </a:pPr>
            <a:r>
              <a:rPr lang="en-US" sz="48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</a:t>
            </a: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Submit a Claim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22273C-163E-410A-9E81-D3BFB62EDD98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claim continued . . 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428D5D-E1FA-4DC9-B3C8-015D4F9E7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1412776"/>
            <a:ext cx="6515240" cy="16561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4D24F6-47FB-4876-B352-5976D0716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32" y="3857642"/>
            <a:ext cx="5950096" cy="23876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9302EB-CEB1-4E2E-B54E-C983102DE509}"/>
              </a:ext>
            </a:extLst>
          </p:cNvPr>
          <p:cNvSpPr txBox="1"/>
          <p:nvPr/>
        </p:nvSpPr>
        <p:spPr>
          <a:xfrm>
            <a:off x="289920" y="3140968"/>
            <a:ext cx="11377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You will see a pop-up message.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to cancel the claim and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tab.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to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tab.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193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011162-4894-4EC6-8348-D377A8929235}"/>
              </a:ext>
            </a:extLst>
          </p:cNvPr>
          <p:cNvSpPr txBox="1"/>
          <p:nvPr/>
        </p:nvSpPr>
        <p:spPr>
          <a:xfrm>
            <a:off x="289920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claim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491D0-2A1B-49E5-81FF-D38889C3BFB9}"/>
              </a:ext>
            </a:extLst>
          </p:cNvPr>
          <p:cNvSpPr txBox="1"/>
          <p:nvPr/>
        </p:nvSpPr>
        <p:spPr>
          <a:xfrm>
            <a:off x="289920" y="764704"/>
            <a:ext cx="11494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choose to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you will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tab.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C0D0C5-1A1D-4E93-BFD1-0A9AAD07B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229172"/>
            <a:ext cx="6997712" cy="512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3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377778-20D4-4F3F-B1EC-264A46BA96B1}"/>
              </a:ext>
            </a:extLst>
          </p:cNvPr>
          <p:cNvSpPr txBox="1"/>
          <p:nvPr/>
        </p:nvSpPr>
        <p:spPr>
          <a:xfrm>
            <a:off x="289920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claim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FBAC6-D765-4C3E-AF22-11C50321A043}"/>
              </a:ext>
            </a:extLst>
          </p:cNvPr>
          <p:cNvSpPr txBox="1"/>
          <p:nvPr/>
        </p:nvSpPr>
        <p:spPr>
          <a:xfrm>
            <a:off x="289920" y="764704"/>
            <a:ext cx="11494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Notice the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Current Status of Claim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Cancelled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and if you click on another tab the information cannot be edited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207FA3-83B9-44AD-A622-13359A407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265878"/>
            <a:ext cx="8640960" cy="50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4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5609B1-2976-4350-B2FC-E220FC994467}"/>
              </a:ext>
            </a:extLst>
          </p:cNvPr>
          <p:cNvSpPr txBox="1"/>
          <p:nvPr/>
        </p:nvSpPr>
        <p:spPr>
          <a:xfrm>
            <a:off x="289920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086374-7FC0-4B1E-9867-AD945FC0B6D8}"/>
              </a:ext>
            </a:extLst>
          </p:cNvPr>
          <p:cNvSpPr txBox="1"/>
          <p:nvPr/>
        </p:nvSpPr>
        <p:spPr>
          <a:xfrm>
            <a:off x="289920" y="764704"/>
            <a:ext cx="11494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option allows you to save all your changes and return to complete the claim at a later date.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1FA1B-698F-4293-B836-947E5777E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85" y="1320691"/>
            <a:ext cx="9020511" cy="477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E47DBC-C6C9-4CBB-9A22-1D4D2D622B82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C8894-137B-45FB-A4F2-916E12DA31CD}"/>
              </a:ext>
            </a:extLst>
          </p:cNvPr>
          <p:cNvSpPr txBox="1"/>
          <p:nvPr/>
        </p:nvSpPr>
        <p:spPr>
          <a:xfrm>
            <a:off x="238307" y="85380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Click </a:t>
            </a:r>
            <a:r>
              <a:rPr lang="en-CA" b="1" dirty="0"/>
              <a:t>Save</a:t>
            </a:r>
            <a:r>
              <a:rPr lang="en-CA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973539-2696-4872-B53F-A482ED537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452265"/>
            <a:ext cx="9044027" cy="478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EF88E2-E15C-4CF6-AB63-61AB3909420E}"/>
              </a:ext>
            </a:extLst>
          </p:cNvPr>
          <p:cNvSpPr txBox="1"/>
          <p:nvPr/>
        </p:nvSpPr>
        <p:spPr>
          <a:xfrm>
            <a:off x="263352" y="858198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After clicking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you should see this success message.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9B9D3-139C-4B44-99D3-8CCF3ADD047B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424B3-D05A-4AE3-9B9A-F26DCD22A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1496766"/>
            <a:ext cx="3960440" cy="16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7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69A6F9-05FF-4D9D-9423-B14BCF316178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18034-D418-4E34-B82E-69CD65B1F85D}"/>
              </a:ext>
            </a:extLst>
          </p:cNvPr>
          <p:cNvSpPr txBox="1"/>
          <p:nvPr/>
        </p:nvSpPr>
        <p:spPr>
          <a:xfrm>
            <a:off x="263352" y="858198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08F357-4966-40CA-97CC-E322CD5FF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1772816"/>
            <a:ext cx="794270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9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CA001B-C5DC-4E05-8BC8-722068EE98C9}"/>
              </a:ext>
            </a:extLst>
          </p:cNvPr>
          <p:cNvSpPr txBox="1"/>
          <p:nvPr/>
        </p:nvSpPr>
        <p:spPr>
          <a:xfrm>
            <a:off x="263352" y="476672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screen.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6D514B-B879-4F41-A724-633A1A08B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1" y="980728"/>
            <a:ext cx="11476761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6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7C94A2-89C8-4524-8796-ED37505D5AD1}"/>
              </a:ext>
            </a:extLst>
          </p:cNvPr>
          <p:cNvSpPr txBox="1"/>
          <p:nvPr/>
        </p:nvSpPr>
        <p:spPr>
          <a:xfrm>
            <a:off x="263352" y="476672"/>
            <a:ext cx="1080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to expand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dropdown. Notice the claim you created is in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Incomplete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status.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70FEBD-B63A-43EF-A947-413452B5D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2" y="1052736"/>
            <a:ext cx="1157476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FE0C5-B2B9-427D-B7D4-58719E69E51D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claim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5E3FA1-A41D-461C-B18E-56FD53F1B97C}"/>
              </a:ext>
            </a:extLst>
          </p:cNvPr>
          <p:cNvSpPr txBox="1"/>
          <p:nvPr/>
        </p:nvSpPr>
        <p:spPr>
          <a:xfrm>
            <a:off x="252100" y="806977"/>
            <a:ext cx="1137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This option allows you to agree to the statement on the </a:t>
            </a:r>
            <a:r>
              <a:rPr lang="en-CA" b="1" dirty="0"/>
              <a:t>Submission </a:t>
            </a:r>
            <a:r>
              <a:rPr lang="en-CA" dirty="0"/>
              <a:t>tab and submit your claim to the Ministry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20AA7D-8AAF-4AA9-A43D-337BAA320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1320691"/>
            <a:ext cx="9568256" cy="506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3352" y="476672"/>
            <a:ext cx="4774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cs typeface="Arial" panose="020B0604020202020204" pitchFamily="34" charset="0"/>
              </a:rPr>
              <a:t>Submit an Infrastructure Planning Grant Claim </a:t>
            </a:r>
            <a:endParaRPr lang="en-CA" sz="16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93389-9892-4DFB-8F14-DB8F43F97C1D}"/>
              </a:ext>
            </a:extLst>
          </p:cNvPr>
          <p:cNvSpPr txBox="1"/>
          <p:nvPr/>
        </p:nvSpPr>
        <p:spPr>
          <a:xfrm>
            <a:off x="263352" y="836712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This guide will teach you how to submit an Infrastructure Planning Grant Claim. You will need to have created a claim and completed the claim form in its entirety before being able to submit a claim.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1AC70-AC2D-4647-96D2-AE61E706F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09" y="1556792"/>
            <a:ext cx="7987431" cy="43426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3EBB74-B6AA-4DD7-9BA4-6DB05457B93A}"/>
              </a:ext>
            </a:extLst>
          </p:cNvPr>
          <p:cNvSpPr txBox="1"/>
          <p:nvPr/>
        </p:nvSpPr>
        <p:spPr>
          <a:xfrm>
            <a:off x="263351" y="6042774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LGIS is best viewed using Internet Explorer 11 with add-ons disabled. </a:t>
            </a:r>
          </a:p>
        </p:txBody>
      </p:sp>
    </p:spTree>
    <p:extLst>
      <p:ext uri="{BB962C8B-B14F-4D97-AF65-F5344CB8AC3E}">
        <p14:creationId xmlns:p14="http://schemas.microsoft.com/office/powerpoint/2010/main" val="10176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92D2E7-29F9-4665-8358-057285279868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claim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EF37D-F05D-41C2-B1AC-CC0D44F0B0E0}"/>
              </a:ext>
            </a:extLst>
          </p:cNvPr>
          <p:cNvSpPr txBox="1"/>
          <p:nvPr/>
        </p:nvSpPr>
        <p:spPr>
          <a:xfrm>
            <a:off x="263352" y="90872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Click </a:t>
            </a:r>
            <a:r>
              <a:rPr lang="en-CA" b="1" dirty="0"/>
              <a:t>Save</a:t>
            </a:r>
            <a:r>
              <a:rPr lang="en-CA" dirty="0"/>
              <a:t>, then click </a:t>
            </a:r>
            <a:r>
              <a:rPr lang="en-CA" b="1" dirty="0"/>
              <a:t>Agree and Submit Claim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D0FF56-F983-4058-9466-E8B48421A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1516754"/>
            <a:ext cx="6208990" cy="15212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B20C26-2540-49BD-917A-9DDFC2B2A308}"/>
              </a:ext>
            </a:extLst>
          </p:cNvPr>
          <p:cNvSpPr txBox="1"/>
          <p:nvPr/>
        </p:nvSpPr>
        <p:spPr>
          <a:xfrm>
            <a:off x="263352" y="3419708"/>
            <a:ext cx="723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Once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Agree and Submit Claim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you will see this message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2ED106-3B94-4B29-A414-96E792DBE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3892984"/>
            <a:ext cx="4999456" cy="235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1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EE314D-6043-41FD-B653-17FD11D885C9}"/>
              </a:ext>
            </a:extLst>
          </p:cNvPr>
          <p:cNvSpPr txBox="1"/>
          <p:nvPr/>
        </p:nvSpPr>
        <p:spPr>
          <a:xfrm>
            <a:off x="263352" y="921177"/>
            <a:ext cx="723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message box and you will see this success message.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A6876A-B610-40B8-8513-FB7B828C53E6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claim continued . . .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89838-2C8E-420C-981C-A373CDBDC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1536730"/>
            <a:ext cx="5994216" cy="31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9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CD05E3-13B5-4B48-96A4-D82A0268B8BF}"/>
              </a:ext>
            </a:extLst>
          </p:cNvPr>
          <p:cNvSpPr txBox="1"/>
          <p:nvPr/>
        </p:nvSpPr>
        <p:spPr>
          <a:xfrm>
            <a:off x="263352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claim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20401-61BB-4BF2-AAED-4435022F52C6}"/>
              </a:ext>
            </a:extLst>
          </p:cNvPr>
          <p:cNvSpPr txBox="1"/>
          <p:nvPr/>
        </p:nvSpPr>
        <p:spPr>
          <a:xfrm>
            <a:off x="263352" y="921177"/>
            <a:ext cx="723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message box and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tab.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AA75BF-D048-4965-B218-D06BD7F45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1320232"/>
            <a:ext cx="6840760" cy="504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377778-20D4-4F3F-B1EC-264A46BA96B1}"/>
              </a:ext>
            </a:extLst>
          </p:cNvPr>
          <p:cNvSpPr txBox="1"/>
          <p:nvPr/>
        </p:nvSpPr>
        <p:spPr>
          <a:xfrm>
            <a:off x="289920" y="474901"/>
            <a:ext cx="4293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claim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FBAC6-D765-4C3E-AF22-11C50321A043}"/>
              </a:ext>
            </a:extLst>
          </p:cNvPr>
          <p:cNvSpPr txBox="1"/>
          <p:nvPr/>
        </p:nvSpPr>
        <p:spPr>
          <a:xfrm>
            <a:off x="289920" y="858198"/>
            <a:ext cx="11494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Notice the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Current Status of Claim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Under Review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and if you click on another tab the information cannot be edited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8E4AB0-E44A-42ED-810A-F1CA85C62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01694"/>
            <a:ext cx="7200800" cy="50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5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1742312" y="2420888"/>
            <a:ext cx="8746176" cy="36724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LGIS Website :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https://www.localgovernmentinformationsystem.gov.bc.ca/EXT/default.aspx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access and technical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953-3008*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program and claim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</a:t>
            </a: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387-4060*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*Please allow response time of up to 2 business days.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C12053-E333-4ED3-AA8F-4B71840EA824}"/>
              </a:ext>
            </a:extLst>
          </p:cNvPr>
          <p:cNvSpPr txBox="1"/>
          <p:nvPr/>
        </p:nvSpPr>
        <p:spPr>
          <a:xfrm>
            <a:off x="263352" y="476672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With your claim form open; click on the </a:t>
            </a:r>
            <a:r>
              <a:rPr lang="en-CA" sz="1600" b="1" dirty="0"/>
              <a:t>Submission</a:t>
            </a:r>
            <a:r>
              <a:rPr lang="en-CA" sz="1600" dirty="0"/>
              <a:t> tab. Complete all required fields.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91E3D1-EC65-4015-8FD0-3DAF14C89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410" y="1065368"/>
            <a:ext cx="9645126" cy="52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6BB5C9-8FFD-4254-BCD2-67E87AA13326}"/>
              </a:ext>
            </a:extLst>
          </p:cNvPr>
          <p:cNvSpPr txBox="1"/>
          <p:nvPr/>
        </p:nvSpPr>
        <p:spPr>
          <a:xfrm>
            <a:off x="263352" y="476672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prstClr val="black"/>
                </a:solidFill>
                <a:cs typeface="Arial" panose="020B0604020202020204" pitchFamily="34" charset="0"/>
              </a:rPr>
              <a:t>After filling out the required fields you will notice the </a:t>
            </a:r>
            <a:r>
              <a:rPr lang="en-CA" sz="1600" b="1" dirty="0">
                <a:solidFill>
                  <a:prstClr val="black"/>
                </a:solidFill>
                <a:cs typeface="Arial" panose="020B0604020202020204" pitchFamily="34" charset="0"/>
              </a:rPr>
              <a:t>Save</a:t>
            </a:r>
            <a:r>
              <a:rPr lang="en-CA" sz="1600" dirty="0">
                <a:solidFill>
                  <a:prstClr val="black"/>
                </a:solidFill>
                <a:cs typeface="Arial" panose="020B0604020202020204" pitchFamily="34" charset="0"/>
              </a:rPr>
              <a:t> button is now enabled. Also, the </a:t>
            </a:r>
            <a:r>
              <a:rPr lang="en-CA" sz="1600" b="1" dirty="0">
                <a:solidFill>
                  <a:prstClr val="black"/>
                </a:solidFill>
                <a:cs typeface="Arial" panose="020B0604020202020204" pitchFamily="34" charset="0"/>
              </a:rPr>
              <a:t>Close</a:t>
            </a:r>
            <a:r>
              <a:rPr lang="en-CA" sz="1600" dirty="0">
                <a:solidFill>
                  <a:prstClr val="black"/>
                </a:solidFill>
                <a:cs typeface="Arial" panose="020B0604020202020204" pitchFamily="34" charset="0"/>
              </a:rPr>
              <a:t> button now says </a:t>
            </a:r>
            <a:r>
              <a:rPr lang="en-CA" sz="1600" b="1" dirty="0">
                <a:solidFill>
                  <a:prstClr val="black"/>
                </a:solidFill>
                <a:cs typeface="Arial" panose="020B0604020202020204" pitchFamily="34" charset="0"/>
              </a:rPr>
              <a:t>Cancel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7980E-25CD-4628-A087-57E9BD73D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475" y="1052736"/>
            <a:ext cx="9663061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3352" y="476672"/>
            <a:ext cx="8069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now have four options: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2CC5EB-86CF-422D-8E7C-ACB832D8FA1E}"/>
              </a:ext>
            </a:extLst>
          </p:cNvPr>
          <p:cNvSpPr txBox="1"/>
          <p:nvPr/>
        </p:nvSpPr>
        <p:spPr>
          <a:xfrm>
            <a:off x="269022" y="6042774"/>
            <a:ext cx="11227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Once your claim is submitted, the form can no longer be edited. If edits are required, please contact the Ministry. </a:t>
            </a:r>
            <a:endParaRPr lang="en-CA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D00A5-CE8A-414E-87EB-66B782996883}"/>
              </a:ext>
            </a:extLst>
          </p:cNvPr>
          <p:cNvSpPr txBox="1"/>
          <p:nvPr/>
        </p:nvSpPr>
        <p:spPr>
          <a:xfrm>
            <a:off x="263352" y="764704"/>
            <a:ext cx="92890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Cancel </a:t>
            </a:r>
            <a:r>
              <a:rPr lang="en-US" sz="1600" dirty="0"/>
              <a:t>your last unsaved changes and return to the Projects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Cancel </a:t>
            </a:r>
            <a:r>
              <a:rPr lang="en-US" sz="1600" dirty="0"/>
              <a:t>the entire claim. 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Save </a:t>
            </a:r>
            <a:r>
              <a:rPr lang="en-US" sz="1600" dirty="0"/>
              <a:t>then </a:t>
            </a:r>
            <a:r>
              <a:rPr lang="en-US" sz="1600" b="1" dirty="0"/>
              <a:t>Close </a:t>
            </a:r>
            <a:r>
              <a:rPr lang="en-US" sz="1600" dirty="0"/>
              <a:t>the claim, allowing you to return and edit the claim at a later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Agree and Submit </a:t>
            </a:r>
            <a:r>
              <a:rPr lang="en-US" sz="1600" dirty="0"/>
              <a:t>the claim, submitting the claim to the Ministry.</a:t>
            </a:r>
          </a:p>
          <a:p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B09DB-B309-439C-B94F-3697CE758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060848"/>
            <a:ext cx="7225190" cy="38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7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16E67-9594-4D67-A9B5-3EB330F4C973}"/>
              </a:ext>
            </a:extLst>
          </p:cNvPr>
          <p:cNvSpPr txBox="1"/>
          <p:nvPr/>
        </p:nvSpPr>
        <p:spPr>
          <a:xfrm>
            <a:off x="263352" y="476672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unsaved changes and return to the Projects screen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6BE366-74C2-463F-8275-D17BE959A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731" y="1512669"/>
            <a:ext cx="8115717" cy="47246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9F05B9-05D2-4B6B-95B6-54B292766F7D}"/>
              </a:ext>
            </a:extLst>
          </p:cNvPr>
          <p:cNvSpPr txBox="1"/>
          <p:nvPr/>
        </p:nvSpPr>
        <p:spPr>
          <a:xfrm>
            <a:off x="263352" y="836712"/>
            <a:ext cx="11377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you click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button you see a warning message.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to remain on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tab.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to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screen.</a:t>
            </a:r>
          </a:p>
        </p:txBody>
      </p:sp>
    </p:spTree>
    <p:extLst>
      <p:ext uri="{BB962C8B-B14F-4D97-AF65-F5344CB8AC3E}">
        <p14:creationId xmlns:p14="http://schemas.microsoft.com/office/powerpoint/2010/main" val="7442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CA001B-C5DC-4E05-8BC8-722068EE98C9}"/>
              </a:ext>
            </a:extLst>
          </p:cNvPr>
          <p:cNvSpPr txBox="1"/>
          <p:nvPr/>
        </p:nvSpPr>
        <p:spPr>
          <a:xfrm>
            <a:off x="263352" y="476672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warning pop-up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screen.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6D514B-B879-4F41-A724-633A1A08B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1" y="980728"/>
            <a:ext cx="11476761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7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64E94-7F0C-42F2-BDB4-DDE6C0ADBD04}"/>
              </a:ext>
            </a:extLst>
          </p:cNvPr>
          <p:cNvSpPr txBox="1"/>
          <p:nvPr/>
        </p:nvSpPr>
        <p:spPr>
          <a:xfrm>
            <a:off x="263352" y="476672"/>
            <a:ext cx="1080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to expand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dropdown. Notice the claim you created is in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Incomplete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status.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677A6-5E7F-4FCF-95AC-A68FA44A9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24744"/>
            <a:ext cx="1165809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E0BAC-8F3D-48E5-AAE8-B2A27BA0FE23}"/>
              </a:ext>
            </a:extLst>
          </p:cNvPr>
          <p:cNvSpPr txBox="1"/>
          <p:nvPr/>
        </p:nvSpPr>
        <p:spPr>
          <a:xfrm>
            <a:off x="289920" y="474901"/>
            <a:ext cx="2565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claim.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511782-A6BC-4B04-80F0-1CAE2EE9E01A}"/>
              </a:ext>
            </a:extLst>
          </p:cNvPr>
          <p:cNvSpPr txBox="1"/>
          <p:nvPr/>
        </p:nvSpPr>
        <p:spPr>
          <a:xfrm>
            <a:off x="263352" y="836712"/>
            <a:ext cx="1127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option will cancel the entire claim. You will not be able to return to the claim, make edits or submit.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8AEAF2-DE3B-4ADF-8744-76470BBB5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340768"/>
            <a:ext cx="9181749" cy="493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3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624</Words>
  <Application>Microsoft Office PowerPoint</Application>
  <PresentationFormat>Widescreen</PresentationFormat>
  <Paragraphs>66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Myriad Web Pro Condensed</vt:lpstr>
      <vt:lpstr>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</vt:lpstr>
    </vt:vector>
  </TitlesOfParts>
  <Company>Province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Budget Forecast Report (BFR)</dc:title>
  <dc:creator>Grimston, Liane CSCD:EX</dc:creator>
  <cp:lastModifiedBy>Abbott, Sally MAH:EX</cp:lastModifiedBy>
  <cp:revision>161</cp:revision>
  <dcterms:created xsi:type="dcterms:W3CDTF">2017-08-04T14:52:23Z</dcterms:created>
  <dcterms:modified xsi:type="dcterms:W3CDTF">2020-06-04T22:19:48Z</dcterms:modified>
</cp:coreProperties>
</file>