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86" r:id="rId4"/>
    <p:sldId id="278" r:id="rId5"/>
    <p:sldId id="279" r:id="rId6"/>
    <p:sldId id="262" r:id="rId7"/>
    <p:sldId id="273" r:id="rId8"/>
    <p:sldId id="274" r:id="rId9"/>
    <p:sldId id="275" r:id="rId10"/>
    <p:sldId id="280" r:id="rId11"/>
    <p:sldId id="281" r:id="rId12"/>
    <p:sldId id="276" r:id="rId13"/>
    <p:sldId id="287" r:id="rId14"/>
    <p:sldId id="28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ossley, Elizabeth CSCD:EX" initials="CE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1" autoAdjust="0"/>
    <p:restoredTop sz="94625" autoAdjust="0"/>
  </p:normalViewPr>
  <p:slideViewPr>
    <p:cSldViewPr>
      <p:cViewPr varScale="1">
        <p:scale>
          <a:sx n="64" d="100"/>
          <a:sy n="64" d="100"/>
        </p:scale>
        <p:origin x="566" y="53"/>
      </p:cViewPr>
      <p:guideLst>
        <p:guide orient="horz" pos="2160"/>
        <p:guide pos="3840"/>
      </p:guideLst>
    </p:cSldViewPr>
  </p:slideViewPr>
  <p:outlineViewPr>
    <p:cViewPr>
      <p:scale>
        <a:sx n="33" d="100"/>
        <a:sy n="33" d="100"/>
      </p:scale>
      <p:origin x="38"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128B8-3379-4C26-B973-BA555B6C166A}" type="datetimeFigureOut">
              <a:rPr lang="en-CA" smtClean="0"/>
              <a:t>2020-06-04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95EF01-93D4-4263-92A9-C44581B10C9B}" type="slidenum">
              <a:rPr lang="en-CA" smtClean="0"/>
              <a:t>‹#›</a:t>
            </a:fld>
            <a:endParaRPr lang="en-CA"/>
          </a:p>
        </p:txBody>
      </p:sp>
    </p:spTree>
    <p:extLst>
      <p:ext uri="{BB962C8B-B14F-4D97-AF65-F5344CB8AC3E}">
        <p14:creationId xmlns:p14="http://schemas.microsoft.com/office/powerpoint/2010/main" val="339911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Remove ministry name. center all graphics</a:t>
            </a:r>
          </a:p>
        </p:txBody>
      </p:sp>
      <p:sp>
        <p:nvSpPr>
          <p:cNvPr id="4" name="Slide Number Placeholder 3"/>
          <p:cNvSpPr>
            <a:spLocks noGrp="1"/>
          </p:cNvSpPr>
          <p:nvPr>
            <p:ph type="sldNum" sz="quarter" idx="5"/>
          </p:nvPr>
        </p:nvSpPr>
        <p:spPr/>
        <p:txBody>
          <a:bodyPr/>
          <a:lstStyle/>
          <a:p>
            <a:fld id="{7695EF01-93D4-4263-92A9-C44581B10C9B}" type="slidenum">
              <a:rPr lang="en-CA" smtClean="0"/>
              <a:t>1</a:t>
            </a:fld>
            <a:endParaRPr lang="en-CA"/>
          </a:p>
        </p:txBody>
      </p:sp>
    </p:spTree>
    <p:extLst>
      <p:ext uri="{BB962C8B-B14F-4D97-AF65-F5344CB8AC3E}">
        <p14:creationId xmlns:p14="http://schemas.microsoft.com/office/powerpoint/2010/main" val="1603647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695EF01-93D4-4263-92A9-C44581B10C9B}" type="slidenum">
              <a:rPr lang="en-CA" smtClean="0"/>
              <a:t>2</a:t>
            </a:fld>
            <a:endParaRPr lang="en-CA"/>
          </a:p>
        </p:txBody>
      </p:sp>
    </p:spTree>
    <p:extLst>
      <p:ext uri="{BB962C8B-B14F-4D97-AF65-F5344CB8AC3E}">
        <p14:creationId xmlns:p14="http://schemas.microsoft.com/office/powerpoint/2010/main" val="1900022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B2E5D95-EFF1-4F75-BFBF-EFC49360090F}" type="slidenum">
              <a:rPr lang="en-CA" smtClean="0"/>
              <a:t>3</a:t>
            </a:fld>
            <a:endParaRPr lang="en-CA"/>
          </a:p>
        </p:txBody>
      </p:sp>
    </p:spTree>
    <p:extLst>
      <p:ext uri="{BB962C8B-B14F-4D97-AF65-F5344CB8AC3E}">
        <p14:creationId xmlns:p14="http://schemas.microsoft.com/office/powerpoint/2010/main" val="1551191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Any info needed for inactive projects?</a:t>
            </a:r>
          </a:p>
        </p:txBody>
      </p:sp>
      <p:sp>
        <p:nvSpPr>
          <p:cNvPr id="4" name="Slide Number Placeholder 3"/>
          <p:cNvSpPr>
            <a:spLocks noGrp="1"/>
          </p:cNvSpPr>
          <p:nvPr>
            <p:ph type="sldNum" sz="quarter" idx="5"/>
          </p:nvPr>
        </p:nvSpPr>
        <p:spPr/>
        <p:txBody>
          <a:bodyPr/>
          <a:lstStyle/>
          <a:p>
            <a:fld id="{7695EF01-93D4-4263-92A9-C44581B10C9B}" type="slidenum">
              <a:rPr lang="en-CA" smtClean="0"/>
              <a:t>5</a:t>
            </a:fld>
            <a:endParaRPr lang="en-CA"/>
          </a:p>
        </p:txBody>
      </p:sp>
    </p:spTree>
    <p:extLst>
      <p:ext uri="{BB962C8B-B14F-4D97-AF65-F5344CB8AC3E}">
        <p14:creationId xmlns:p14="http://schemas.microsoft.com/office/powerpoint/2010/main" val="3422992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695EF01-93D4-4263-92A9-C44581B10C9B}" type="slidenum">
              <a:rPr lang="en-CA" smtClean="0"/>
              <a:t>8</a:t>
            </a:fld>
            <a:endParaRPr lang="en-CA"/>
          </a:p>
        </p:txBody>
      </p:sp>
    </p:spTree>
    <p:extLst>
      <p:ext uri="{BB962C8B-B14F-4D97-AF65-F5344CB8AC3E}">
        <p14:creationId xmlns:p14="http://schemas.microsoft.com/office/powerpoint/2010/main" val="1057924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695EF01-93D4-4263-92A9-C44581B10C9B}" type="slidenum">
              <a:rPr lang="en-CA" smtClean="0"/>
              <a:t>9</a:t>
            </a:fld>
            <a:endParaRPr lang="en-CA"/>
          </a:p>
        </p:txBody>
      </p:sp>
    </p:spTree>
    <p:extLst>
      <p:ext uri="{BB962C8B-B14F-4D97-AF65-F5344CB8AC3E}">
        <p14:creationId xmlns:p14="http://schemas.microsoft.com/office/powerpoint/2010/main" val="3566384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Arrows etc. needed in screenshot?</a:t>
            </a:r>
          </a:p>
        </p:txBody>
      </p:sp>
      <p:sp>
        <p:nvSpPr>
          <p:cNvPr id="4" name="Slide Number Placeholder 3"/>
          <p:cNvSpPr>
            <a:spLocks noGrp="1"/>
          </p:cNvSpPr>
          <p:nvPr>
            <p:ph type="sldNum" sz="quarter" idx="5"/>
          </p:nvPr>
        </p:nvSpPr>
        <p:spPr/>
        <p:txBody>
          <a:bodyPr/>
          <a:lstStyle/>
          <a:p>
            <a:fld id="{7695EF01-93D4-4263-92A9-C44581B10C9B}" type="slidenum">
              <a:rPr lang="en-CA" smtClean="0"/>
              <a:t>11</a:t>
            </a:fld>
            <a:endParaRPr lang="en-CA"/>
          </a:p>
        </p:txBody>
      </p:sp>
    </p:spTree>
    <p:extLst>
      <p:ext uri="{BB962C8B-B14F-4D97-AF65-F5344CB8AC3E}">
        <p14:creationId xmlns:p14="http://schemas.microsoft.com/office/powerpoint/2010/main" val="4103755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695EF01-93D4-4263-92A9-C44581B10C9B}" type="slidenum">
              <a:rPr lang="en-CA" smtClean="0"/>
              <a:t>12</a:t>
            </a:fld>
            <a:endParaRPr lang="en-CA"/>
          </a:p>
        </p:txBody>
      </p:sp>
    </p:spTree>
    <p:extLst>
      <p:ext uri="{BB962C8B-B14F-4D97-AF65-F5344CB8AC3E}">
        <p14:creationId xmlns:p14="http://schemas.microsoft.com/office/powerpoint/2010/main" val="42142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Confirm all info before publishing. Note: response time can be 1-2 business days?</a:t>
            </a:r>
          </a:p>
        </p:txBody>
      </p:sp>
      <p:sp>
        <p:nvSpPr>
          <p:cNvPr id="4" name="Slide Number Placeholder 3"/>
          <p:cNvSpPr>
            <a:spLocks noGrp="1"/>
          </p:cNvSpPr>
          <p:nvPr>
            <p:ph type="sldNum" sz="quarter" idx="5"/>
          </p:nvPr>
        </p:nvSpPr>
        <p:spPr/>
        <p:txBody>
          <a:bodyPr/>
          <a:lstStyle/>
          <a:p>
            <a:fld id="{EB2E5D95-EFF1-4F75-BFBF-EFC49360090F}" type="slidenum">
              <a:rPr lang="en-CA" smtClean="0"/>
              <a:t>14</a:t>
            </a:fld>
            <a:endParaRPr lang="en-CA"/>
          </a:p>
        </p:txBody>
      </p:sp>
    </p:spTree>
    <p:extLst>
      <p:ext uri="{BB962C8B-B14F-4D97-AF65-F5344CB8AC3E}">
        <p14:creationId xmlns:p14="http://schemas.microsoft.com/office/powerpoint/2010/main" val="1118820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D970B9A3-053C-400B-92D4-5D68E0021B0E}" type="datetimeFigureOut">
              <a:rPr lang="en-CA" smtClean="0"/>
              <a:t>2020-06-04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10805161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970B9A3-053C-400B-92D4-5D68E0021B0E}" type="datetimeFigureOut">
              <a:rPr lang="en-CA" smtClean="0"/>
              <a:t>2020-06-04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34079751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970B9A3-053C-400B-92D4-5D68E0021B0E}" type="datetimeFigureOut">
              <a:rPr lang="en-CA" smtClean="0"/>
              <a:t>2020-06-04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39372418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970B9A3-053C-400B-92D4-5D68E0021B0E}" type="datetimeFigureOut">
              <a:rPr lang="en-CA" smtClean="0"/>
              <a:t>2020-06-04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25043077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70B9A3-053C-400B-92D4-5D68E0021B0E}" type="datetimeFigureOut">
              <a:rPr lang="en-CA" smtClean="0"/>
              <a:t>2020-06-04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33304595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D970B9A3-053C-400B-92D4-5D68E0021B0E}" type="datetimeFigureOut">
              <a:rPr lang="en-CA" smtClean="0"/>
              <a:t>2020-06-04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3061516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D970B9A3-053C-400B-92D4-5D68E0021B0E}" type="datetimeFigureOut">
              <a:rPr lang="en-CA" smtClean="0"/>
              <a:t>2020-06-04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30831100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D970B9A3-053C-400B-92D4-5D68E0021B0E}" type="datetimeFigureOut">
              <a:rPr lang="en-CA" smtClean="0"/>
              <a:t>2020-06-04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28569912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0B9A3-053C-400B-92D4-5D68E0021B0E}" type="datetimeFigureOut">
              <a:rPr lang="en-CA" smtClean="0"/>
              <a:t>2020-06-04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205432722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70B9A3-053C-400B-92D4-5D68E0021B0E}" type="datetimeFigureOut">
              <a:rPr lang="en-CA" smtClean="0"/>
              <a:t>2020-06-04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26117243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70B9A3-053C-400B-92D4-5D68E0021B0E}" type="datetimeFigureOut">
              <a:rPr lang="en-CA" smtClean="0"/>
              <a:t>2020-06-04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2F4FF94-EF63-4D6C-BDD9-1BB2A386FAEC}" type="slidenum">
              <a:rPr lang="en-CA" smtClean="0"/>
              <a:t>‹#›</a:t>
            </a:fld>
            <a:endParaRPr lang="en-CA"/>
          </a:p>
        </p:txBody>
      </p:sp>
    </p:spTree>
    <p:extLst>
      <p:ext uri="{BB962C8B-B14F-4D97-AF65-F5344CB8AC3E}">
        <p14:creationId xmlns:p14="http://schemas.microsoft.com/office/powerpoint/2010/main" val="252476852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0B9A3-053C-400B-92D4-5D68E0021B0E}" type="datetimeFigureOut">
              <a:rPr lang="en-CA" smtClean="0"/>
              <a:t>2020-06-04</a:t>
            </a:fld>
            <a:endParaRPr lang="en-CA"/>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4FF94-EF63-4D6C-BDD9-1BB2A386FAEC}" type="slidenum">
              <a:rPr lang="en-CA" smtClean="0"/>
              <a:t>‹#›</a:t>
            </a:fld>
            <a:endParaRPr lang="en-CA"/>
          </a:p>
        </p:txBody>
      </p:sp>
    </p:spTree>
    <p:extLst>
      <p:ext uri="{BB962C8B-B14F-4D97-AF65-F5344CB8AC3E}">
        <p14:creationId xmlns:p14="http://schemas.microsoft.com/office/powerpoint/2010/main" val="269089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usertraining.localgovernmentinformationsystem.gov.bc.ca/lgistraining/index.htm"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mailto:infra@gov.bc.c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LGIS.AccessRequest@gov.bc.ca" TargetMode="External"/><Relationship Id="rId5" Type="http://schemas.openxmlformats.org/officeDocument/2006/relationships/hyperlink" Target="https://www.localgovernmentinformationsystem.gov.bc.ca/EXT/default.aspx" TargetMode="Externa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2.gov.bc.ca/gov/content/governments/local-governments/grants-transfers/grants/infrastructure-planning-grant-progra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F6BEF-31D8-45CE-B423-E6D70FFB2C88}"/>
              </a:ext>
            </a:extLst>
          </p:cNvPr>
          <p:cNvSpPr>
            <a:spLocks noGrp="1"/>
          </p:cNvSpPr>
          <p:nvPr>
            <p:ph type="title"/>
          </p:nvPr>
        </p:nvSpPr>
        <p:spPr>
          <a:xfrm>
            <a:off x="-1" y="0"/>
            <a:ext cx="12191999" cy="1825624"/>
          </a:xfrm>
          <a:solidFill>
            <a:srgbClr val="0C4A7A"/>
          </a:solidFill>
          <a:ln w="38100">
            <a:solidFill>
              <a:srgbClr val="FFC000"/>
            </a:solidFill>
          </a:ln>
        </p:spPr>
        <p:txBody>
          <a:bodyPr>
            <a:normAutofit/>
          </a:bodyPr>
          <a:lstStyle/>
          <a:p>
            <a:pPr>
              <a:lnSpc>
                <a:spcPct val="50000"/>
              </a:lnSpc>
            </a:pPr>
            <a:r>
              <a:rPr lang="en-US" sz="2800" dirty="0">
                <a:solidFill>
                  <a:schemeClr val="bg1"/>
                </a:solidFill>
              </a:rPr>
              <a:t>                             </a:t>
            </a:r>
            <a:br>
              <a:rPr lang="en-US" sz="2800" dirty="0">
                <a:solidFill>
                  <a:schemeClr val="bg1"/>
                </a:solidFill>
              </a:rPr>
            </a:br>
            <a:br>
              <a:rPr lang="en-US" sz="2800" dirty="0">
                <a:solidFill>
                  <a:schemeClr val="bg1"/>
                </a:solidFill>
              </a:rPr>
            </a:br>
            <a:br>
              <a:rPr lang="en-US" sz="2800" dirty="0">
                <a:solidFill>
                  <a:schemeClr val="bg1"/>
                </a:solidFill>
              </a:rPr>
            </a:br>
            <a:r>
              <a:rPr lang="en-US" sz="2800" dirty="0">
                <a:solidFill>
                  <a:schemeClr val="bg1"/>
                </a:solidFill>
              </a:rPr>
              <a:t>		</a:t>
            </a:r>
            <a:br>
              <a:rPr lang="en-US" sz="2800" dirty="0">
                <a:solidFill>
                  <a:schemeClr val="bg1"/>
                </a:solidFill>
              </a:rPr>
            </a:br>
            <a:r>
              <a:rPr lang="en-US" sz="2800" dirty="0">
                <a:solidFill>
                  <a:schemeClr val="bg1"/>
                </a:solidFill>
              </a:rPr>
              <a:t>		</a:t>
            </a:r>
            <a:br>
              <a:rPr lang="en-US" dirty="0">
                <a:solidFill>
                  <a:schemeClr val="bg1"/>
                </a:solidFill>
              </a:rPr>
            </a:br>
            <a:r>
              <a:rPr lang="en-US" dirty="0">
                <a:solidFill>
                  <a:schemeClr val="bg1"/>
                </a:solidFill>
              </a:rPr>
              <a:t>                                </a:t>
            </a:r>
            <a:endParaRPr lang="en-US" sz="2700" b="1" dirty="0">
              <a:solidFill>
                <a:schemeClr val="bg1"/>
              </a:solidFill>
            </a:endParaRPr>
          </a:p>
        </p:txBody>
      </p:sp>
      <p:sp>
        <p:nvSpPr>
          <p:cNvPr id="3" name="Subtitle 2">
            <a:extLst>
              <a:ext uri="{FF2B5EF4-FFF2-40B4-BE49-F238E27FC236}">
                <a16:creationId xmlns:a16="http://schemas.microsoft.com/office/drawing/2014/main" id="{49111CFF-F4E6-487B-A4F8-7E6B2E1494E6}"/>
              </a:ext>
            </a:extLst>
          </p:cNvPr>
          <p:cNvSpPr>
            <a:spLocks noGrp="1"/>
          </p:cNvSpPr>
          <p:nvPr>
            <p:ph idx="1"/>
          </p:nvPr>
        </p:nvSpPr>
        <p:spPr>
          <a:xfrm>
            <a:off x="0" y="1825624"/>
            <a:ext cx="12191999" cy="5032375"/>
          </a:xfrm>
          <a:solidFill>
            <a:srgbClr val="0C4A7A"/>
          </a:solidFill>
        </p:spPr>
        <p:txBody>
          <a:bodyPr>
            <a:normAutofit fontScale="77500" lnSpcReduction="20000"/>
          </a:bodyPr>
          <a:lstStyle/>
          <a:p>
            <a:pPr marL="0" indent="0" algn="ctr">
              <a:buNone/>
            </a:pPr>
            <a:endParaRPr lang="en-US" dirty="0">
              <a:solidFill>
                <a:schemeClr val="bg1"/>
              </a:solidFill>
            </a:endParaRPr>
          </a:p>
          <a:p>
            <a:pPr marL="0" indent="0" algn="ctr">
              <a:buNone/>
            </a:pPr>
            <a:endParaRPr lang="en-US" sz="4800" b="1" dirty="0">
              <a:solidFill>
                <a:srgbClr val="FFC000"/>
              </a:solidFill>
              <a:latin typeface="Arial" panose="020B0604020202020204" pitchFamily="34" charset="0"/>
              <a:cs typeface="Arial" panose="020B0604020202020204" pitchFamily="34" charset="0"/>
            </a:endParaRPr>
          </a:p>
          <a:p>
            <a:pPr marL="0" indent="0" algn="ctr">
              <a:buNone/>
            </a:pPr>
            <a:r>
              <a:rPr lang="en-US" sz="4800" b="1" dirty="0">
                <a:solidFill>
                  <a:srgbClr val="FFC000"/>
                </a:solidFill>
                <a:latin typeface="Arial" panose="020B0604020202020204" pitchFamily="34" charset="0"/>
                <a:cs typeface="Arial" panose="020B0604020202020204" pitchFamily="34" charset="0"/>
              </a:rPr>
              <a:t>Infrastructure Planning Grant</a:t>
            </a:r>
          </a:p>
          <a:p>
            <a:pPr marL="0" indent="0" algn="ctr">
              <a:buNone/>
            </a:pPr>
            <a:r>
              <a:rPr lang="en-US" sz="4800" b="1" dirty="0">
                <a:solidFill>
                  <a:srgbClr val="FFC000"/>
                </a:solidFill>
                <a:latin typeface="Arial" panose="020B0604020202020204" pitchFamily="34" charset="0"/>
                <a:cs typeface="Arial" panose="020B0604020202020204" pitchFamily="34" charset="0"/>
              </a:rPr>
              <a:t> Claim Process</a:t>
            </a:r>
          </a:p>
          <a:p>
            <a:pPr marL="0" indent="0" algn="ctr">
              <a:buNone/>
            </a:pPr>
            <a:endParaRPr lang="en-US" sz="4800" b="1" dirty="0">
              <a:solidFill>
                <a:srgbClr val="FFC000"/>
              </a:solidFill>
              <a:latin typeface="Arial" panose="020B0604020202020204" pitchFamily="34" charset="0"/>
              <a:cs typeface="Arial" panose="020B0604020202020204" pitchFamily="34" charset="0"/>
            </a:endParaRPr>
          </a:p>
          <a:p>
            <a:pPr marL="0" indent="0" algn="ctr">
              <a:buNone/>
            </a:pPr>
            <a:r>
              <a:rPr lang="en-US" sz="4800" dirty="0">
                <a:solidFill>
                  <a:schemeClr val="bg1"/>
                </a:solidFill>
              </a:rPr>
              <a:t>Create a Claim</a:t>
            </a:r>
          </a:p>
          <a:p>
            <a:pPr marL="0" indent="0" algn="ctr">
              <a:buNone/>
            </a:pPr>
            <a:endParaRPr lang="en-US" sz="4800" b="1" dirty="0">
              <a:solidFill>
                <a:srgbClr val="FFC000"/>
              </a:solidFill>
              <a:latin typeface="Arial" panose="020B0604020202020204" pitchFamily="34" charset="0"/>
              <a:cs typeface="Arial" panose="020B0604020202020204" pitchFamily="34" charset="0"/>
            </a:endParaRPr>
          </a:p>
          <a:p>
            <a:pPr marL="0" indent="0" algn="ctr">
              <a:buNone/>
            </a:pPr>
            <a:endParaRPr lang="en-US" sz="4800" dirty="0">
              <a:solidFill>
                <a:schemeClr val="bg1"/>
              </a:solidFill>
              <a:latin typeface="Arial" panose="020B0604020202020204" pitchFamily="34" charset="0"/>
              <a:cs typeface="Arial" panose="020B0604020202020204" pitchFamily="34" charset="0"/>
            </a:endParaRPr>
          </a:p>
          <a:p>
            <a:pPr marL="0" indent="0" algn="ctr">
              <a:buNone/>
            </a:pPr>
            <a:r>
              <a:rPr lang="en-US" sz="4800" dirty="0">
                <a:solidFill>
                  <a:schemeClr val="bg1"/>
                </a:solidFill>
                <a:latin typeface="Arial" panose="020B0604020202020204" pitchFamily="34" charset="0"/>
                <a:cs typeface="Arial" panose="020B0604020202020204" pitchFamily="34" charset="0"/>
              </a:rPr>
              <a:t>  </a:t>
            </a:r>
          </a:p>
        </p:txBody>
      </p:sp>
      <p:pic>
        <p:nvPicPr>
          <p:cNvPr id="8" name="Graphic 7">
            <a:extLst>
              <a:ext uri="{FF2B5EF4-FFF2-40B4-BE49-F238E27FC236}">
                <a16:creationId xmlns:a16="http://schemas.microsoft.com/office/drawing/2014/main" id="{9E3072D9-7E04-4182-913F-6C8D7D26228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84203" y="998207"/>
            <a:ext cx="2631643" cy="692481"/>
          </a:xfrm>
          <a:prstGeom prst="rect">
            <a:avLst/>
          </a:prstGeom>
        </p:spPr>
      </p:pic>
    </p:spTree>
    <p:extLst>
      <p:ext uri="{BB962C8B-B14F-4D97-AF65-F5344CB8AC3E}">
        <p14:creationId xmlns:p14="http://schemas.microsoft.com/office/powerpoint/2010/main" val="25674830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3352" y="476672"/>
            <a:ext cx="8069944"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Complete required fields and click </a:t>
            </a:r>
            <a:r>
              <a:rPr lang="en-US" sz="1600" b="1" dirty="0">
                <a:latin typeface="Arial" panose="020B0604020202020204" pitchFamily="34" charset="0"/>
                <a:cs typeface="Arial" panose="020B0604020202020204" pitchFamily="34" charset="0"/>
              </a:rPr>
              <a:t>Save</a:t>
            </a:r>
            <a:r>
              <a:rPr lang="en-US" sz="1600" dirty="0">
                <a:latin typeface="Arial" panose="020B0604020202020204" pitchFamily="34" charset="0"/>
                <a:cs typeface="Arial" panose="020B0604020202020204" pitchFamily="34" charset="0"/>
              </a:rPr>
              <a:t>..</a:t>
            </a:r>
            <a:endParaRPr lang="en-US" sz="1600" b="1"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974DA851-BF3A-458E-B059-B3AD94B7D0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543" y="1196752"/>
            <a:ext cx="11353147" cy="4248472"/>
          </a:xfrm>
          <a:prstGeom prst="rect">
            <a:avLst/>
          </a:prstGeom>
        </p:spPr>
      </p:pic>
    </p:spTree>
    <p:extLst>
      <p:ext uri="{BB962C8B-B14F-4D97-AF65-F5344CB8AC3E}">
        <p14:creationId xmlns:p14="http://schemas.microsoft.com/office/powerpoint/2010/main" val="4203875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3352" y="476672"/>
            <a:ext cx="8069944" cy="338554"/>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Claim</a:t>
            </a:r>
            <a:r>
              <a:rPr lang="en-US" sz="1600" dirty="0">
                <a:latin typeface="Arial" panose="020B0604020202020204" pitchFamily="34" charset="0"/>
                <a:cs typeface="Arial" panose="020B0604020202020204" pitchFamily="34" charset="0"/>
              </a:rPr>
              <a:t> tab required fields continued . . .* </a:t>
            </a:r>
          </a:p>
        </p:txBody>
      </p:sp>
      <p:pic>
        <p:nvPicPr>
          <p:cNvPr id="4" name="Picture 3">
            <a:extLst>
              <a:ext uri="{FF2B5EF4-FFF2-40B4-BE49-F238E27FC236}">
                <a16:creationId xmlns:a16="http://schemas.microsoft.com/office/drawing/2014/main" id="{8FD0FA01-B5FB-447C-A610-012BE4879A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335" y="1052736"/>
            <a:ext cx="11636403" cy="3384376"/>
          </a:xfrm>
          <a:prstGeom prst="rect">
            <a:avLst/>
          </a:prstGeom>
        </p:spPr>
      </p:pic>
      <p:sp>
        <p:nvSpPr>
          <p:cNvPr id="2" name="TextBox 1">
            <a:extLst>
              <a:ext uri="{FF2B5EF4-FFF2-40B4-BE49-F238E27FC236}">
                <a16:creationId xmlns:a16="http://schemas.microsoft.com/office/drawing/2014/main" id="{DA4EC188-B2B2-478F-BDF3-3B84577882A0}"/>
              </a:ext>
            </a:extLst>
          </p:cNvPr>
          <p:cNvSpPr txBox="1"/>
          <p:nvPr/>
        </p:nvSpPr>
        <p:spPr>
          <a:xfrm>
            <a:off x="263352" y="5939988"/>
            <a:ext cx="9896120" cy="369332"/>
          </a:xfrm>
          <a:prstGeom prst="rect">
            <a:avLst/>
          </a:prstGeom>
          <a:noFill/>
        </p:spPr>
        <p:txBody>
          <a:bodyPr wrap="square" rtlCol="0">
            <a:spAutoFit/>
          </a:bodyPr>
          <a:lstStyle/>
          <a:p>
            <a:r>
              <a:rPr lang="en-CA" dirty="0">
                <a:highlight>
                  <a:srgbClr val="FFFF00"/>
                </a:highlight>
              </a:rPr>
              <a:t>*Note: </a:t>
            </a:r>
            <a:r>
              <a:rPr lang="en-CA" b="1" dirty="0">
                <a:highlight>
                  <a:srgbClr val="FFFF00"/>
                </a:highlight>
              </a:rPr>
              <a:t>Claim Amount </a:t>
            </a:r>
            <a:r>
              <a:rPr lang="en-CA" dirty="0">
                <a:highlight>
                  <a:srgbClr val="FFFF00"/>
                </a:highlight>
              </a:rPr>
              <a:t>can be calculated either by clicking </a:t>
            </a:r>
            <a:r>
              <a:rPr lang="en-CA" b="1" dirty="0">
                <a:highlight>
                  <a:srgbClr val="FFFF00"/>
                </a:highlight>
              </a:rPr>
              <a:t>Save</a:t>
            </a:r>
            <a:r>
              <a:rPr lang="en-CA" dirty="0">
                <a:highlight>
                  <a:srgbClr val="FFFF00"/>
                </a:highlight>
              </a:rPr>
              <a:t> or </a:t>
            </a:r>
            <a:r>
              <a:rPr lang="en-CA" b="1" dirty="0">
                <a:highlight>
                  <a:srgbClr val="FFFF00"/>
                </a:highlight>
              </a:rPr>
              <a:t>Calculate Maximum Claim Amount</a:t>
            </a:r>
          </a:p>
        </p:txBody>
      </p:sp>
    </p:spTree>
    <p:extLst>
      <p:ext uri="{BB962C8B-B14F-4D97-AF65-F5344CB8AC3E}">
        <p14:creationId xmlns:p14="http://schemas.microsoft.com/office/powerpoint/2010/main" val="284715187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3352" y="476672"/>
            <a:ext cx="11449272" cy="615553"/>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Click on the </a:t>
            </a:r>
            <a:r>
              <a:rPr lang="en-US" sz="1600" b="1" dirty="0">
                <a:latin typeface="Arial" panose="020B0604020202020204" pitchFamily="34" charset="0"/>
                <a:cs typeface="Arial" panose="020B0604020202020204" pitchFamily="34" charset="0"/>
              </a:rPr>
              <a:t>Attachments </a:t>
            </a:r>
            <a:r>
              <a:rPr lang="en-US" sz="1600" dirty="0">
                <a:latin typeface="Arial" panose="020B0604020202020204" pitchFamily="34" charset="0"/>
                <a:cs typeface="Arial" panose="020B0604020202020204" pitchFamily="34" charset="0"/>
              </a:rPr>
              <a:t>tab. </a:t>
            </a:r>
            <a:r>
              <a:rPr lang="en-US" dirty="0"/>
              <a:t>Click on </a:t>
            </a:r>
            <a:r>
              <a:rPr lang="en-US" b="1" dirty="0"/>
              <a:t>Select files . . .</a:t>
            </a:r>
            <a:r>
              <a:rPr lang="en-US" dirty="0"/>
              <a:t> </a:t>
            </a:r>
            <a:r>
              <a:rPr lang="en-US" sz="1600" dirty="0">
                <a:latin typeface="Arial" panose="020B0604020202020204" pitchFamily="34" charset="0"/>
                <a:cs typeface="Arial" panose="020B0604020202020204" pitchFamily="34" charset="0"/>
              </a:rPr>
              <a:t>Upload all mandatory and supplementary documents (see Program Guide for further information on mandatory documents and file types</a:t>
            </a:r>
            <a:r>
              <a:rPr lang="en-CA" sz="1600" dirty="0">
                <a:latin typeface="Arial" panose="020B0604020202020204" pitchFamily="34" charset="0"/>
                <a:cs typeface="Arial" panose="020B0604020202020204" pitchFamily="34" charset="0"/>
              </a:rPr>
              <a:t>).</a:t>
            </a:r>
            <a:endParaRPr lang="en-US" sz="16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A22CC5EB-86CF-422D-8E7C-ACB832D8FA1E}"/>
              </a:ext>
            </a:extLst>
          </p:cNvPr>
          <p:cNvSpPr txBox="1"/>
          <p:nvPr/>
        </p:nvSpPr>
        <p:spPr>
          <a:xfrm>
            <a:off x="235546" y="5734997"/>
            <a:ext cx="11477078" cy="584775"/>
          </a:xfrm>
          <a:prstGeom prst="rect">
            <a:avLst/>
          </a:prstGeom>
          <a:noFill/>
        </p:spPr>
        <p:txBody>
          <a:bodyPr wrap="square" rtlCol="0">
            <a:spAutoFit/>
          </a:bodyPr>
          <a:lstStyle/>
          <a:p>
            <a:r>
              <a:rPr lang="en-US" sz="1600" dirty="0">
                <a:highlight>
                  <a:srgbClr val="FFFF00"/>
                </a:highlight>
                <a:latin typeface="Arial" panose="020B0604020202020204" pitchFamily="34" charset="0"/>
                <a:cs typeface="Arial" panose="020B0604020202020204" pitchFamily="34" charset="0"/>
              </a:rPr>
              <a:t>*Note: All invoices applicable to the claim must be uploaded. Each document cannot exceed 15MB. Zip and .exe files will not be reviewed. Documents cannot be uploaded or deleted once the claim is submitted.  </a:t>
            </a:r>
            <a:endParaRPr lang="en-CA" sz="1600" dirty="0">
              <a:highlight>
                <a:srgbClr val="FFFF00"/>
              </a:highlight>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8531D78-7DDF-4122-87D2-58479E9670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502" y="1484784"/>
            <a:ext cx="11611146" cy="3672408"/>
          </a:xfrm>
          <a:prstGeom prst="rect">
            <a:avLst/>
          </a:prstGeom>
        </p:spPr>
      </p:pic>
    </p:spTree>
    <p:extLst>
      <p:ext uri="{BB962C8B-B14F-4D97-AF65-F5344CB8AC3E}">
        <p14:creationId xmlns:p14="http://schemas.microsoft.com/office/powerpoint/2010/main" val="10797227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2BFA3B-18C6-4CD4-B324-B96AE0895CA9}"/>
              </a:ext>
            </a:extLst>
          </p:cNvPr>
          <p:cNvSpPr/>
          <p:nvPr/>
        </p:nvSpPr>
        <p:spPr>
          <a:xfrm>
            <a:off x="263352" y="511512"/>
            <a:ext cx="11665296" cy="1323439"/>
          </a:xfrm>
          <a:prstGeom prst="rect">
            <a:avLst/>
          </a:prstGeom>
        </p:spPr>
        <p:txBody>
          <a:bodyPr wrap="square">
            <a:spAutoFit/>
          </a:bodyPr>
          <a:lstStyle/>
          <a:p>
            <a:r>
              <a:rPr lang="en-CA" sz="1600" b="1" dirty="0">
                <a:solidFill>
                  <a:srgbClr val="0070C0"/>
                </a:solidFill>
                <a:latin typeface="Arial" panose="020B0604020202020204" pitchFamily="34" charset="0"/>
                <a:cs typeface="Arial" panose="020B0604020202020204" pitchFamily="34" charset="0"/>
              </a:rPr>
              <a:t>After uploading documents and clicking save you can close the form and return later to submit your claim, or proceed to the Submission tab displayed below. </a:t>
            </a:r>
          </a:p>
          <a:p>
            <a:endParaRPr lang="en-CA" sz="1600" b="1" dirty="0">
              <a:solidFill>
                <a:srgbClr val="0070C0"/>
              </a:solidFill>
              <a:latin typeface="Arial" panose="020B0604020202020204" pitchFamily="34" charset="0"/>
              <a:cs typeface="Arial" panose="020B0604020202020204" pitchFamily="34" charset="0"/>
            </a:endParaRPr>
          </a:p>
          <a:p>
            <a:r>
              <a:rPr lang="en-CA" sz="1600" b="1" dirty="0">
                <a:solidFill>
                  <a:srgbClr val="0070C0"/>
                </a:solidFill>
                <a:latin typeface="Arial" panose="020B0604020202020204" pitchFamily="34" charset="0"/>
                <a:cs typeface="Arial" panose="020B0604020202020204" pitchFamily="34" charset="0"/>
              </a:rPr>
              <a:t>Please see the Submitting an Infrastructure Planning Grant claim PowerPoint on the </a:t>
            </a:r>
            <a:r>
              <a:rPr lang="en-CA" sz="1600" b="1" dirty="0">
                <a:solidFill>
                  <a:srgbClr val="0070C0"/>
                </a:solidFill>
                <a:latin typeface="Arial" panose="020B0604020202020204" pitchFamily="34" charset="0"/>
                <a:cs typeface="Arial" panose="020B0604020202020204" pitchFamily="34" charset="0"/>
                <a:hlinkClick r:id="rId2"/>
              </a:rPr>
              <a:t>LGIS Training site </a:t>
            </a:r>
            <a:r>
              <a:rPr lang="en-CA" sz="1600" b="1" dirty="0">
                <a:solidFill>
                  <a:srgbClr val="0070C0"/>
                </a:solidFill>
                <a:latin typeface="Arial" panose="020B0604020202020204" pitchFamily="34" charset="0"/>
                <a:cs typeface="Arial" panose="020B0604020202020204" pitchFamily="34" charset="0"/>
              </a:rPr>
              <a:t>for instructions on how to submit your claim. </a:t>
            </a:r>
          </a:p>
        </p:txBody>
      </p:sp>
      <p:pic>
        <p:nvPicPr>
          <p:cNvPr id="4" name="Picture 3">
            <a:extLst>
              <a:ext uri="{FF2B5EF4-FFF2-40B4-BE49-F238E27FC236}">
                <a16:creationId xmlns:a16="http://schemas.microsoft.com/office/drawing/2014/main" id="{3895220C-AAC4-4240-BCD8-7CFC120ACA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9576" y="2159422"/>
            <a:ext cx="7632848" cy="4149898"/>
          </a:xfrm>
          <a:prstGeom prst="rect">
            <a:avLst/>
          </a:prstGeom>
        </p:spPr>
      </p:pic>
    </p:spTree>
    <p:extLst>
      <p:ext uri="{BB962C8B-B14F-4D97-AF65-F5344CB8AC3E}">
        <p14:creationId xmlns:p14="http://schemas.microsoft.com/office/powerpoint/2010/main" val="212218041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8A4FD99-E8E2-4C8C-B484-9394A647A4A3}"/>
              </a:ext>
            </a:extLst>
          </p:cNvPr>
          <p:cNvSpPr/>
          <p:nvPr/>
        </p:nvSpPr>
        <p:spPr>
          <a:xfrm>
            <a:off x="3023616" y="3651248"/>
            <a:ext cx="6217920" cy="2456944"/>
          </a:xfrm>
          <a:prstGeom prst="rect">
            <a:avLst/>
          </a:pr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1EF6BEF-31D8-45CE-B423-E6D70FFB2C88}"/>
              </a:ext>
            </a:extLst>
          </p:cNvPr>
          <p:cNvSpPr>
            <a:spLocks noGrp="1"/>
          </p:cNvSpPr>
          <p:nvPr>
            <p:ph type="title"/>
          </p:nvPr>
        </p:nvSpPr>
        <p:spPr>
          <a:xfrm>
            <a:off x="-1" y="-17836"/>
            <a:ext cx="12191999" cy="1825624"/>
          </a:xfrm>
          <a:solidFill>
            <a:srgbClr val="0C4A7A"/>
          </a:solidFill>
          <a:ln w="38100">
            <a:solidFill>
              <a:srgbClr val="FFC000"/>
            </a:solidFill>
          </a:ln>
        </p:spPr>
        <p:txBody>
          <a:bodyPr>
            <a:normAutofit/>
          </a:bodyPr>
          <a:lstStyle/>
          <a:p>
            <a:pPr>
              <a:lnSpc>
                <a:spcPct val="50000"/>
              </a:lnSpc>
            </a:pPr>
            <a:r>
              <a:rPr lang="en-US" sz="2800" dirty="0">
                <a:solidFill>
                  <a:schemeClr val="bg1"/>
                </a:solidFill>
              </a:rPr>
              <a:t>                             </a:t>
            </a:r>
            <a:br>
              <a:rPr lang="en-US" sz="2800" dirty="0">
                <a:solidFill>
                  <a:schemeClr val="bg1"/>
                </a:solidFill>
              </a:rPr>
            </a:br>
            <a:br>
              <a:rPr lang="en-US" sz="2800" dirty="0">
                <a:solidFill>
                  <a:schemeClr val="bg1"/>
                </a:solidFill>
              </a:rPr>
            </a:br>
            <a:br>
              <a:rPr lang="en-US" sz="2800" dirty="0">
                <a:solidFill>
                  <a:schemeClr val="bg1"/>
                </a:solidFill>
              </a:rPr>
            </a:br>
            <a:r>
              <a:rPr lang="en-US" sz="2800" dirty="0">
                <a:solidFill>
                  <a:schemeClr val="bg1"/>
                </a:solidFill>
              </a:rPr>
              <a:t>		</a:t>
            </a:r>
            <a:br>
              <a:rPr lang="en-US" sz="2800" dirty="0">
                <a:solidFill>
                  <a:schemeClr val="bg1"/>
                </a:solidFill>
              </a:rPr>
            </a:br>
            <a:r>
              <a:rPr lang="en-US" sz="2800" dirty="0">
                <a:solidFill>
                  <a:schemeClr val="bg1"/>
                </a:solidFill>
              </a:rPr>
              <a:t>		</a:t>
            </a:r>
            <a:br>
              <a:rPr lang="en-US" dirty="0">
                <a:solidFill>
                  <a:schemeClr val="bg1"/>
                </a:solidFill>
              </a:rPr>
            </a:br>
            <a:r>
              <a:rPr lang="en-US" dirty="0">
                <a:solidFill>
                  <a:schemeClr val="bg1"/>
                </a:solidFill>
              </a:rPr>
              <a:t>                                </a:t>
            </a:r>
            <a:endParaRPr lang="en-US" sz="2700" b="1" dirty="0">
              <a:solidFill>
                <a:schemeClr val="bg1"/>
              </a:solidFill>
            </a:endParaRPr>
          </a:p>
        </p:txBody>
      </p:sp>
      <p:sp>
        <p:nvSpPr>
          <p:cNvPr id="4" name="Rectangle 3">
            <a:extLst>
              <a:ext uri="{FF2B5EF4-FFF2-40B4-BE49-F238E27FC236}">
                <a16:creationId xmlns:a16="http://schemas.microsoft.com/office/drawing/2014/main" id="{9BED5FC1-D1F7-44E8-A00F-EA6EE1056082}"/>
              </a:ext>
            </a:extLst>
          </p:cNvPr>
          <p:cNvSpPr/>
          <p:nvPr/>
        </p:nvSpPr>
        <p:spPr>
          <a:xfrm>
            <a:off x="1840992" y="2438400"/>
            <a:ext cx="8680704" cy="3072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49111CFF-F4E6-487B-A4F8-7E6B2E1494E6}"/>
              </a:ext>
            </a:extLst>
          </p:cNvPr>
          <p:cNvSpPr>
            <a:spLocks noGrp="1"/>
          </p:cNvSpPr>
          <p:nvPr>
            <p:ph idx="1"/>
          </p:nvPr>
        </p:nvSpPr>
        <p:spPr>
          <a:xfrm>
            <a:off x="0" y="1825624"/>
            <a:ext cx="12191999" cy="5032375"/>
          </a:xfrm>
          <a:solidFill>
            <a:srgbClr val="0C4A7A"/>
          </a:solidFill>
        </p:spPr>
        <p:txBody>
          <a:bodyPr/>
          <a:lstStyle/>
          <a:p>
            <a:pPr marL="0" indent="0" algn="ctr">
              <a:buNone/>
            </a:pPr>
            <a:endParaRPr lang="en-US" dirty="0">
              <a:solidFill>
                <a:schemeClr val="bg1"/>
              </a:solidFill>
            </a:endParaRPr>
          </a:p>
          <a:p>
            <a:pPr marL="0" indent="0" algn="ctr">
              <a:buNone/>
            </a:pPr>
            <a:endParaRPr lang="en-US" dirty="0">
              <a:solidFill>
                <a:schemeClr val="bg1"/>
              </a:solidFill>
            </a:endParaRPr>
          </a:p>
          <a:p>
            <a:pPr marL="0" indent="0" algn="ctr">
              <a:buNone/>
            </a:pPr>
            <a:endParaRPr lang="en-US" dirty="0">
              <a:solidFill>
                <a:schemeClr val="bg1"/>
              </a:solidFill>
            </a:endParaRPr>
          </a:p>
        </p:txBody>
      </p:sp>
      <p:pic>
        <p:nvPicPr>
          <p:cNvPr id="8" name="Graphic 7">
            <a:extLst>
              <a:ext uri="{FF2B5EF4-FFF2-40B4-BE49-F238E27FC236}">
                <a16:creationId xmlns:a16="http://schemas.microsoft.com/office/drawing/2014/main" id="{9E3072D9-7E04-4182-913F-6C8D7D26228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84203" y="998207"/>
            <a:ext cx="2631643" cy="692481"/>
          </a:xfrm>
          <a:prstGeom prst="rect">
            <a:avLst/>
          </a:prstGeom>
        </p:spPr>
      </p:pic>
      <p:sp>
        <p:nvSpPr>
          <p:cNvPr id="7" name="Title 2">
            <a:extLst>
              <a:ext uri="{FF2B5EF4-FFF2-40B4-BE49-F238E27FC236}">
                <a16:creationId xmlns:a16="http://schemas.microsoft.com/office/drawing/2014/main" id="{FE21F756-562C-4477-A14C-D63EEF7B4BEB}"/>
              </a:ext>
            </a:extLst>
          </p:cNvPr>
          <p:cNvSpPr txBox="1">
            <a:spLocks/>
          </p:cNvSpPr>
          <p:nvPr/>
        </p:nvSpPr>
        <p:spPr>
          <a:xfrm>
            <a:off x="1742312" y="2420888"/>
            <a:ext cx="8746176" cy="3672408"/>
          </a:xfrm>
          <a:prstGeom prst="rect">
            <a:avLst/>
          </a:prstGeom>
          <a:ln w="57150">
            <a:solidFill>
              <a:schemeClr val="bg1"/>
            </a:solidFill>
          </a:ln>
          <a:effectLst>
            <a:outerShdw blurRad="50800" dist="38100" dir="2700000" algn="tl" rotWithShape="0">
              <a:prstClr val="black">
                <a:alpha val="40000"/>
              </a:prstClr>
            </a:outerShdw>
          </a:effectLst>
        </p:spPr>
        <p:txBody>
          <a:bodyPr wrap="square" lIns="0" tIns="0" rIns="0" bIns="0" anchor="t" anchorCtr="0">
            <a:noAutofit/>
            <a:scene3d>
              <a:camera prst="orthographicFront"/>
              <a:lightRig rig="balanced" dir="t">
                <a:rot lat="0" lon="0" rev="6600000"/>
              </a:lightRig>
            </a:scene3d>
            <a:sp3d extrusionH="107950">
              <a:bevelT w="25400" h="25400"/>
            </a:sp3d>
          </a:bodyPr>
          <a:lstStyle>
            <a:lvl1pPr algn="ctr" defTabSz="914400" rtl="0" eaLnBrk="1" latinLnBrk="0" hangingPunct="1">
              <a:spcBef>
                <a:spcPct val="0"/>
              </a:spcBef>
              <a:buNone/>
              <a:defRPr sz="4800" b="1" i="0" kern="1200" cap="none" spc="0">
                <a:ln>
                  <a:noFill/>
                </a:ln>
                <a:solidFill>
                  <a:srgbClr val="FDB913"/>
                </a:solidFill>
                <a:effectLst>
                  <a:outerShdw blurRad="50800" dist="50800" dir="2460000" algn="ctr" rotWithShape="0">
                    <a:schemeClr val="tx1"/>
                  </a:outerShdw>
                </a:effectLst>
                <a:latin typeface="Myriad Web Pro Condensed" pitchFamily="34"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b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Myriad Web Pro Condensed" pitchFamily="34" charset="0"/>
                <a:ea typeface="+mj-ea"/>
                <a:cs typeface="+mj-cs"/>
              </a:rPr>
            </a:br>
            <a: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LGIS Website :</a:t>
            </a:r>
            <a:b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br>
            <a: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 </a:t>
            </a:r>
            <a:r>
              <a:rPr kumimoji="0" lang="en-CA" sz="1800" b="1" i="0" u="none" strike="noStrike" kern="1200" cap="none" spc="0" normalizeH="0" baseline="0" noProof="0" dirty="0">
                <a:ln>
                  <a:noFill/>
                </a:ln>
                <a:solidFill>
                  <a:srgbClr val="FFC000"/>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hlinkClick r:id="rId5">
                  <a:extLst>
                    <a:ext uri="{A12FA001-AC4F-418D-AE19-62706E023703}">
                      <ahyp:hlinkClr xmlns:ahyp="http://schemas.microsoft.com/office/drawing/2018/hyperlinkcolor" val="tx"/>
                    </a:ext>
                  </a:extLst>
                </a:hlinkClick>
              </a:rPr>
              <a:t>https://www.localgovernmentinformationsystem.gov.bc.ca/EXT/default.aspx</a:t>
            </a:r>
            <a:endParaRPr kumimoji="0" lang="en-CA" sz="1800" b="1" i="0" u="none" strike="noStrike" kern="1200" cap="none" spc="0" normalizeH="0" baseline="0" noProof="0" dirty="0">
              <a:ln>
                <a:noFill/>
              </a:ln>
              <a:solidFill>
                <a:srgbClr val="FFC000"/>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b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br>
            <a: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For access and technical assistance please contact: </a:t>
            </a:r>
            <a:b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br>
            <a: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Phone: (250) 953-3008*</a:t>
            </a:r>
            <a:b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br>
            <a: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Email : </a:t>
            </a:r>
            <a:r>
              <a:rPr kumimoji="0" lang="en-CA" sz="1800" b="1" i="0" u="none" strike="noStrike" kern="1200" cap="none" spc="0" normalizeH="0" baseline="0" noProof="0" dirty="0">
                <a:ln>
                  <a:noFill/>
                </a:ln>
                <a:solidFill>
                  <a:srgbClr val="FFC000"/>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hlinkClick r:id="rId6">
                  <a:extLst>
                    <a:ext uri="{A12FA001-AC4F-418D-AE19-62706E023703}">
                      <ahyp:hlinkClr xmlns:ahyp="http://schemas.microsoft.com/office/drawing/2018/hyperlinkcolor" val="tx"/>
                    </a:ext>
                  </a:extLst>
                </a:hlinkClick>
              </a:rPr>
              <a:t>LGIS.AccessRequest@gov.bc.ca</a:t>
            </a:r>
            <a:r>
              <a:rPr kumimoji="0" lang="en-CA" sz="1800" b="1" i="0" u="none" strike="noStrike" kern="1200" cap="none" spc="0" normalizeH="0" baseline="0" noProof="0" dirty="0">
                <a:ln>
                  <a:noFill/>
                </a:ln>
                <a:solidFill>
                  <a:schemeClr val="bg1"/>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For program and claim assistance please contact: </a:t>
            </a:r>
            <a:b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br>
            <a: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Phone: (250) </a:t>
            </a:r>
            <a:r>
              <a:rPr lang="en-CA" sz="1800" dirty="0">
                <a:solidFill>
                  <a:prstClr val="white"/>
                </a:solidFill>
                <a:effectLst>
                  <a:outerShdw blurRad="50800" dist="50800" dir="2460000" algn="ctr" rotWithShape="0">
                    <a:prstClr val="black"/>
                  </a:outerShdw>
                </a:effectLst>
                <a:latin typeface="Arial" panose="020B0604020202020204" pitchFamily="34" charset="0"/>
                <a:cs typeface="Arial" panose="020B0604020202020204" pitchFamily="34" charset="0"/>
              </a:rPr>
              <a:t>387-4060*</a:t>
            </a:r>
            <a:b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br>
            <a: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Email : </a:t>
            </a:r>
            <a:r>
              <a:rPr kumimoji="0" lang="en-CA" sz="1800" b="1" i="0" u="none" strike="noStrike" kern="1200" cap="none" spc="0" normalizeH="0" baseline="0" noProof="0" dirty="0">
                <a:ln>
                  <a:noFill/>
                </a:ln>
                <a:solidFill>
                  <a:srgbClr val="FFC000"/>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hlinkClick r:id="rId7">
                  <a:extLst>
                    <a:ext uri="{A12FA001-AC4F-418D-AE19-62706E023703}">
                      <ahyp:hlinkClr xmlns:ahyp="http://schemas.microsoft.com/office/drawing/2018/hyperlinkcolor" val="tx"/>
                    </a:ext>
                  </a:extLst>
                </a:hlinkClick>
              </a:rPr>
              <a:t>infra@gov.bc.ca</a:t>
            </a:r>
            <a:r>
              <a:rPr kumimoji="0" lang="en-CA" sz="1800" b="1" i="0" u="none" strike="noStrike" kern="1200" cap="none" spc="0" normalizeH="0" baseline="0" noProof="0" dirty="0">
                <a:ln>
                  <a:noFill/>
                </a:ln>
                <a:solidFill>
                  <a:schemeClr val="bg1"/>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b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br>
            <a: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t>*Please allow response time of up to 2 business days.</a:t>
            </a:r>
            <a:br>
              <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rPr>
            </a:br>
            <a:endParaRPr kumimoji="0" lang="en-CA" sz="1800" b="1" i="0" u="none" strike="noStrike" kern="1200" cap="none" spc="0" normalizeH="0" baseline="0" noProof="0" dirty="0">
              <a:ln>
                <a:noFill/>
              </a:ln>
              <a:solidFill>
                <a:prstClr val="white"/>
              </a:solidFill>
              <a:effectLst>
                <a:outerShdw blurRad="50800" dist="50800" dir="2460000" algn="ctr" rotWithShape="0">
                  <a:prstClr val="black"/>
                </a:outerShdw>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8068665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35360" y="515591"/>
            <a:ext cx="4716356" cy="338554"/>
          </a:xfrm>
          <a:prstGeom prst="rect">
            <a:avLst/>
          </a:prstGeom>
          <a:noFill/>
        </p:spPr>
        <p:txBody>
          <a:bodyPr wrap="none" rtlCol="0">
            <a:spAutoFit/>
          </a:bodyPr>
          <a:lstStyle/>
          <a:p>
            <a:r>
              <a:rPr lang="en-US" sz="1600" b="1" dirty="0">
                <a:solidFill>
                  <a:srgbClr val="0070C0"/>
                </a:solidFill>
                <a:latin typeface="Arial" panose="020B0604020202020204" pitchFamily="34" charset="0"/>
                <a:cs typeface="Arial" panose="020B0604020202020204" pitchFamily="34" charset="0"/>
              </a:rPr>
              <a:t>Create an Infrastructure Planning Grant Claim </a:t>
            </a:r>
            <a:endParaRPr lang="en-CA" sz="1600" dirty="0">
              <a:solidFill>
                <a:srgbClr val="0070C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0E26955-C478-43C4-846A-2BFA8AEE76E7}"/>
              </a:ext>
            </a:extLst>
          </p:cNvPr>
          <p:cNvSpPr txBox="1"/>
          <p:nvPr/>
        </p:nvSpPr>
        <p:spPr>
          <a:xfrm>
            <a:off x="335360" y="884923"/>
            <a:ext cx="11521280" cy="584775"/>
          </a:xfrm>
          <a:prstGeom prst="rect">
            <a:avLst/>
          </a:prstGeom>
          <a:noFill/>
        </p:spPr>
        <p:txBody>
          <a:bodyPr wrap="square" rtlCol="0">
            <a:spAutoFit/>
          </a:bodyPr>
          <a:lstStyle/>
          <a:p>
            <a:r>
              <a:rPr lang="en-CA" sz="1600" dirty="0">
                <a:latin typeface="Arial" panose="020B0604020202020204" pitchFamily="34" charset="0"/>
                <a:cs typeface="Arial" panose="020B0604020202020204" pitchFamily="34" charset="0"/>
              </a:rPr>
              <a:t>This guide will teach you how to create an Infrastructure Planning Grant Claim. Claims do not have to be completed or submitted in one session. However, users must complete the claim form in its entirety before being able to submit a claim.</a:t>
            </a:r>
          </a:p>
        </p:txBody>
      </p:sp>
      <p:sp>
        <p:nvSpPr>
          <p:cNvPr id="4" name="TextBox 3">
            <a:extLst>
              <a:ext uri="{FF2B5EF4-FFF2-40B4-BE49-F238E27FC236}">
                <a16:creationId xmlns:a16="http://schemas.microsoft.com/office/drawing/2014/main" id="{67BD3167-7D65-40A9-91AF-A97ABB85FA9E}"/>
              </a:ext>
            </a:extLst>
          </p:cNvPr>
          <p:cNvSpPr txBox="1"/>
          <p:nvPr/>
        </p:nvSpPr>
        <p:spPr>
          <a:xfrm>
            <a:off x="300289" y="5973077"/>
            <a:ext cx="7344817" cy="338554"/>
          </a:xfrm>
          <a:prstGeom prst="rect">
            <a:avLst/>
          </a:prstGeom>
          <a:noFill/>
        </p:spPr>
        <p:txBody>
          <a:bodyPr wrap="square" rtlCol="0">
            <a:spAutoFit/>
          </a:bodyPr>
          <a:lstStyle/>
          <a:p>
            <a:r>
              <a:rPr lang="en-CA" sz="1600" dirty="0">
                <a:highlight>
                  <a:srgbClr val="FFFF00"/>
                </a:highlight>
                <a:latin typeface="Arial" panose="020B0604020202020204" pitchFamily="34" charset="0"/>
                <a:cs typeface="Arial" panose="020B0604020202020204" pitchFamily="34" charset="0"/>
              </a:rPr>
              <a:t>*Note: LGIS is best viewed using Internet Explorer 11 with add-ons disabled. </a:t>
            </a:r>
          </a:p>
        </p:txBody>
      </p:sp>
      <p:pic>
        <p:nvPicPr>
          <p:cNvPr id="6" name="Picture 5">
            <a:extLst>
              <a:ext uri="{FF2B5EF4-FFF2-40B4-BE49-F238E27FC236}">
                <a16:creationId xmlns:a16="http://schemas.microsoft.com/office/drawing/2014/main" id="{1EE4D760-552A-4059-AE4D-D63A16058B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1504" y="1484784"/>
            <a:ext cx="8877756" cy="4388076"/>
          </a:xfrm>
          <a:prstGeom prst="rect">
            <a:avLst/>
          </a:prstGeom>
          <a:ln>
            <a:solidFill>
              <a:schemeClr val="tx2"/>
            </a:solidFill>
          </a:ln>
        </p:spPr>
      </p:pic>
    </p:spTree>
    <p:extLst>
      <p:ext uri="{BB962C8B-B14F-4D97-AF65-F5344CB8AC3E}">
        <p14:creationId xmlns:p14="http://schemas.microsoft.com/office/powerpoint/2010/main" val="101761279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3352" y="476672"/>
            <a:ext cx="4032448"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Start by clicking  </a:t>
            </a:r>
            <a:r>
              <a:rPr lang="en-US" sz="1600" b="1" dirty="0">
                <a:latin typeface="Arial" panose="020B0604020202020204" pitchFamily="34" charset="0"/>
                <a:cs typeface="Arial" panose="020B0604020202020204" pitchFamily="34" charset="0"/>
              </a:rPr>
              <a:t>Conditional Grants</a:t>
            </a:r>
            <a:endParaRPr lang="en-US" sz="16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77EFE673-824D-4115-85A2-519C27C741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9736" y="1340768"/>
            <a:ext cx="4752528" cy="3580238"/>
          </a:xfrm>
          <a:prstGeom prst="rect">
            <a:avLst/>
          </a:prstGeom>
        </p:spPr>
      </p:pic>
    </p:spTree>
    <p:extLst>
      <p:ext uri="{BB962C8B-B14F-4D97-AF65-F5344CB8AC3E}">
        <p14:creationId xmlns:p14="http://schemas.microsoft.com/office/powerpoint/2010/main" val="104492586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46046" y="476672"/>
            <a:ext cx="8069944"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Then click </a:t>
            </a:r>
            <a:r>
              <a:rPr lang="en-US" sz="1600" b="1" dirty="0">
                <a:latin typeface="Arial" panose="020B0604020202020204" pitchFamily="34" charset="0"/>
                <a:cs typeface="Arial" panose="020B0604020202020204" pitchFamily="34" charset="0"/>
              </a:rPr>
              <a:t>Projects</a:t>
            </a:r>
            <a:r>
              <a:rPr lang="en-US" sz="1600" dirty="0">
                <a:latin typeface="Arial" panose="020B0604020202020204" pitchFamily="34" charset="0"/>
                <a:cs typeface="Arial" panose="020B0604020202020204" pitchFamily="34" charset="0"/>
              </a:rPr>
              <a:t>.</a:t>
            </a:r>
            <a:endParaRPr lang="en-US" sz="1600" b="1"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943AD286-41DE-4CB3-8938-A768C6D911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2536" y="1268760"/>
            <a:ext cx="3075632" cy="3528392"/>
          </a:xfrm>
          <a:prstGeom prst="rect">
            <a:avLst/>
          </a:prstGeom>
        </p:spPr>
      </p:pic>
    </p:spTree>
    <p:extLst>
      <p:ext uri="{BB962C8B-B14F-4D97-AF65-F5344CB8AC3E}">
        <p14:creationId xmlns:p14="http://schemas.microsoft.com/office/powerpoint/2010/main" val="385056757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3352" y="476672"/>
            <a:ext cx="8069944"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Click on the </a:t>
            </a:r>
            <a:r>
              <a:rPr lang="en-US" sz="1600" b="1" dirty="0">
                <a:latin typeface="Arial" panose="020B0604020202020204" pitchFamily="34" charset="0"/>
                <a:cs typeface="Arial" panose="020B0604020202020204" pitchFamily="34" charset="0"/>
              </a:rPr>
              <a:t>Project Number </a:t>
            </a:r>
            <a:r>
              <a:rPr lang="en-US" sz="1600" dirty="0">
                <a:latin typeface="Arial" panose="020B0604020202020204" pitchFamily="34" charset="0"/>
                <a:cs typeface="Arial" panose="020B0604020202020204" pitchFamily="34" charset="0"/>
              </a:rPr>
              <a:t>link. The </a:t>
            </a:r>
            <a:r>
              <a:rPr lang="en-US" sz="1600" b="1" dirty="0">
                <a:latin typeface="Arial" panose="020B0604020202020204" pitchFamily="34" charset="0"/>
                <a:cs typeface="Arial" panose="020B0604020202020204" pitchFamily="34" charset="0"/>
              </a:rPr>
              <a:t>Project</a:t>
            </a:r>
            <a:r>
              <a:rPr lang="en-US" sz="1600" dirty="0">
                <a:latin typeface="Arial" panose="020B0604020202020204" pitchFamily="34" charset="0"/>
                <a:cs typeface="Arial" panose="020B0604020202020204" pitchFamily="34" charset="0"/>
              </a:rPr>
              <a:t> screen will open.*</a:t>
            </a:r>
            <a:endParaRPr lang="en-US" sz="1600" b="1"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3D0AC0D0-F94C-46BF-966E-2988BA4DFF6A}"/>
              </a:ext>
            </a:extLst>
          </p:cNvPr>
          <p:cNvSpPr txBox="1"/>
          <p:nvPr/>
        </p:nvSpPr>
        <p:spPr>
          <a:xfrm>
            <a:off x="263352" y="5949280"/>
            <a:ext cx="10369152" cy="338554"/>
          </a:xfrm>
          <a:prstGeom prst="rect">
            <a:avLst/>
          </a:prstGeom>
          <a:noFill/>
        </p:spPr>
        <p:txBody>
          <a:bodyPr wrap="square" rtlCol="0">
            <a:spAutoFit/>
          </a:bodyPr>
          <a:lstStyle/>
          <a:p>
            <a:r>
              <a:rPr lang="en-CA" sz="1600" dirty="0">
                <a:highlight>
                  <a:srgbClr val="FFFF00"/>
                </a:highlight>
                <a:latin typeface="Arial" panose="020B0604020202020204" pitchFamily="34" charset="0"/>
                <a:cs typeface="Arial" panose="020B0604020202020204" pitchFamily="34" charset="0"/>
              </a:rPr>
              <a:t>*Note: Claims can only be created for </a:t>
            </a:r>
            <a:r>
              <a:rPr lang="en-CA" sz="1600" b="1" dirty="0">
                <a:highlight>
                  <a:srgbClr val="FFFF00"/>
                </a:highlight>
                <a:latin typeface="Arial" panose="020B0604020202020204" pitchFamily="34" charset="0"/>
                <a:cs typeface="Arial" panose="020B0604020202020204" pitchFamily="34" charset="0"/>
              </a:rPr>
              <a:t>Active Projects</a:t>
            </a:r>
            <a:r>
              <a:rPr lang="en-CA" sz="1600" dirty="0">
                <a:highlight>
                  <a:srgbClr val="FFFF00"/>
                </a:highlight>
                <a:latin typeface="Arial" panose="020B0604020202020204" pitchFamily="34" charset="0"/>
                <a:cs typeface="Arial" panose="020B0604020202020204" pitchFamily="34" charset="0"/>
              </a:rPr>
              <a:t>. </a:t>
            </a:r>
          </a:p>
        </p:txBody>
      </p:sp>
      <p:pic>
        <p:nvPicPr>
          <p:cNvPr id="5" name="Picture 4">
            <a:extLst>
              <a:ext uri="{FF2B5EF4-FFF2-40B4-BE49-F238E27FC236}">
                <a16:creationId xmlns:a16="http://schemas.microsoft.com/office/drawing/2014/main" id="{51C67A82-8789-49BB-8C5C-D5BFD5898F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591" y="1268760"/>
            <a:ext cx="11679065" cy="3096344"/>
          </a:xfrm>
          <a:prstGeom prst="rect">
            <a:avLst/>
          </a:prstGeom>
        </p:spPr>
      </p:pic>
    </p:spTree>
    <p:extLst>
      <p:ext uri="{BB962C8B-B14F-4D97-AF65-F5344CB8AC3E}">
        <p14:creationId xmlns:p14="http://schemas.microsoft.com/office/powerpoint/2010/main" val="31283049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3352" y="476672"/>
            <a:ext cx="8069944"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Click on </a:t>
            </a:r>
            <a:r>
              <a:rPr lang="en-US" sz="1600" b="1" dirty="0">
                <a:latin typeface="Arial" panose="020B0604020202020204" pitchFamily="34" charset="0"/>
                <a:cs typeface="Arial" panose="020B0604020202020204" pitchFamily="34" charset="0"/>
              </a:rPr>
              <a:t>Payments</a:t>
            </a:r>
            <a:r>
              <a:rPr lang="en-US" sz="1600" dirty="0">
                <a:latin typeface="Arial" panose="020B0604020202020204" pitchFamily="34" charset="0"/>
                <a:cs typeface="Arial" panose="020B0604020202020204" pitchFamily="34" charset="0"/>
              </a:rPr>
              <a:t>.* </a:t>
            </a:r>
            <a:endParaRPr lang="en-US" sz="1600" b="1"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33EB70E3-C32F-4241-9FDB-4820DC629637}"/>
              </a:ext>
            </a:extLst>
          </p:cNvPr>
          <p:cNvSpPr txBox="1"/>
          <p:nvPr/>
        </p:nvSpPr>
        <p:spPr>
          <a:xfrm>
            <a:off x="263352" y="6021288"/>
            <a:ext cx="11784632" cy="338554"/>
          </a:xfrm>
          <a:prstGeom prst="rect">
            <a:avLst/>
          </a:prstGeom>
          <a:noFill/>
        </p:spPr>
        <p:txBody>
          <a:bodyPr wrap="square" rtlCol="0">
            <a:spAutoFit/>
          </a:bodyPr>
          <a:lstStyle/>
          <a:p>
            <a:r>
              <a:rPr lang="en-US" sz="1600" dirty="0">
                <a:highlight>
                  <a:srgbClr val="FFFF00"/>
                </a:highlight>
                <a:latin typeface="Arial" panose="020B0604020202020204" pitchFamily="34" charset="0"/>
                <a:cs typeface="Arial" panose="020B0604020202020204" pitchFamily="34" charset="0"/>
              </a:rPr>
              <a:t>*Note: </a:t>
            </a:r>
            <a:r>
              <a:rPr lang="en-US" sz="1600">
                <a:highlight>
                  <a:srgbClr val="FFFF00"/>
                </a:highlight>
                <a:latin typeface="Arial" panose="020B0604020202020204" pitchFamily="34" charset="0"/>
                <a:cs typeface="Arial" panose="020B0604020202020204" pitchFamily="34" charset="0"/>
              </a:rPr>
              <a:t>The </a:t>
            </a:r>
            <a:r>
              <a:rPr lang="en-US" sz="1600" b="1">
                <a:highlight>
                  <a:srgbClr val="FFFF00"/>
                </a:highlight>
                <a:latin typeface="Arial" panose="020B0604020202020204" pitchFamily="34" charset="0"/>
                <a:cs typeface="Arial" panose="020B0604020202020204" pitchFamily="34" charset="0"/>
              </a:rPr>
              <a:t>Payments </a:t>
            </a:r>
            <a:r>
              <a:rPr lang="en-US" sz="1600" dirty="0">
                <a:highlight>
                  <a:srgbClr val="FFFF00"/>
                </a:highlight>
                <a:latin typeface="Arial" panose="020B0604020202020204" pitchFamily="34" charset="0"/>
                <a:cs typeface="Arial" panose="020B0604020202020204" pitchFamily="34" charset="0"/>
              </a:rPr>
              <a:t>section lists all payments, (Claims and Disbursements) if any, that exist for the project.</a:t>
            </a:r>
            <a:endParaRPr lang="en-CA" sz="1600" dirty="0">
              <a:highlight>
                <a:srgbClr val="FFFF00"/>
              </a:highlight>
            </a:endParaRPr>
          </a:p>
        </p:txBody>
      </p:sp>
      <p:pic>
        <p:nvPicPr>
          <p:cNvPr id="5" name="Picture 4">
            <a:extLst>
              <a:ext uri="{FF2B5EF4-FFF2-40B4-BE49-F238E27FC236}">
                <a16:creationId xmlns:a16="http://schemas.microsoft.com/office/drawing/2014/main" id="{B1037DF8-6B2B-439B-9AF0-8FDF1520EC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416" y="1052736"/>
            <a:ext cx="10729192" cy="4781055"/>
          </a:xfrm>
          <a:prstGeom prst="rect">
            <a:avLst/>
          </a:prstGeom>
        </p:spPr>
      </p:pic>
    </p:spTree>
    <p:extLst>
      <p:ext uri="{BB962C8B-B14F-4D97-AF65-F5344CB8AC3E}">
        <p14:creationId xmlns:p14="http://schemas.microsoft.com/office/powerpoint/2010/main" val="33275220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3352" y="503914"/>
            <a:ext cx="8069944"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Click </a:t>
            </a:r>
            <a:r>
              <a:rPr lang="en-US" sz="1600" b="1" dirty="0">
                <a:latin typeface="Arial" panose="020B0604020202020204" pitchFamily="34" charset="0"/>
                <a:cs typeface="Arial" panose="020B0604020202020204" pitchFamily="34" charset="0"/>
              </a:rPr>
              <a:t>Create New Claim.*</a:t>
            </a:r>
          </a:p>
        </p:txBody>
      </p:sp>
      <p:pic>
        <p:nvPicPr>
          <p:cNvPr id="4" name="Picture 3">
            <a:extLst>
              <a:ext uri="{FF2B5EF4-FFF2-40B4-BE49-F238E27FC236}">
                <a16:creationId xmlns:a16="http://schemas.microsoft.com/office/drawing/2014/main" id="{27419235-1A50-4419-80A0-60B5E3BFAE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362" y="908720"/>
            <a:ext cx="11200270" cy="2232248"/>
          </a:xfrm>
          <a:prstGeom prst="rect">
            <a:avLst/>
          </a:prstGeom>
        </p:spPr>
      </p:pic>
      <p:sp>
        <p:nvSpPr>
          <p:cNvPr id="3" name="TextBox 2">
            <a:extLst>
              <a:ext uri="{FF2B5EF4-FFF2-40B4-BE49-F238E27FC236}">
                <a16:creationId xmlns:a16="http://schemas.microsoft.com/office/drawing/2014/main" id="{45933C44-815B-4F5E-BF4A-C5F43CB3B477}"/>
              </a:ext>
            </a:extLst>
          </p:cNvPr>
          <p:cNvSpPr txBox="1"/>
          <p:nvPr/>
        </p:nvSpPr>
        <p:spPr>
          <a:xfrm>
            <a:off x="302465" y="6011996"/>
            <a:ext cx="9969999" cy="338554"/>
          </a:xfrm>
          <a:prstGeom prst="rect">
            <a:avLst/>
          </a:prstGeom>
          <a:noFill/>
        </p:spPr>
        <p:txBody>
          <a:bodyPr wrap="square" rtlCol="0">
            <a:spAutoFit/>
          </a:bodyPr>
          <a:lstStyle/>
          <a:p>
            <a:r>
              <a:rPr lang="en-CA" sz="1600" dirty="0">
                <a:highlight>
                  <a:srgbClr val="FFFF00"/>
                </a:highlight>
                <a:latin typeface="Arial" panose="020B0604020202020204" pitchFamily="34" charset="0"/>
                <a:cs typeface="Arial" panose="020B0604020202020204" pitchFamily="34" charset="0"/>
              </a:rPr>
              <a:t>*Note: A new claim cannot be created without a ‘Confirmed Active’ Contract Agreement in effect. </a:t>
            </a:r>
          </a:p>
        </p:txBody>
      </p:sp>
      <p:sp>
        <p:nvSpPr>
          <p:cNvPr id="2" name="TextBox 1">
            <a:extLst>
              <a:ext uri="{FF2B5EF4-FFF2-40B4-BE49-F238E27FC236}">
                <a16:creationId xmlns:a16="http://schemas.microsoft.com/office/drawing/2014/main" id="{C231904B-0E88-4AB5-BCF7-BA5D6E19E009}"/>
              </a:ext>
            </a:extLst>
          </p:cNvPr>
          <p:cNvSpPr txBox="1"/>
          <p:nvPr/>
        </p:nvSpPr>
        <p:spPr>
          <a:xfrm>
            <a:off x="302465" y="3284984"/>
            <a:ext cx="10330039" cy="338554"/>
          </a:xfrm>
          <a:prstGeom prst="rect">
            <a:avLst/>
          </a:prstGeom>
          <a:noFill/>
        </p:spPr>
        <p:txBody>
          <a:bodyPr wrap="square" rtlCol="0">
            <a:spAutoFit/>
          </a:bodyPr>
          <a:lstStyle/>
          <a:p>
            <a:r>
              <a:rPr lang="en-CA" sz="1600" dirty="0">
                <a:latin typeface="Arial" panose="020B0604020202020204" pitchFamily="34" charset="0"/>
                <a:cs typeface="Arial" panose="020B0604020202020204" pitchFamily="34" charset="0"/>
              </a:rPr>
              <a:t>If you have an existing claim in </a:t>
            </a:r>
            <a:r>
              <a:rPr lang="en-CA" sz="1600" b="1" dirty="0">
                <a:latin typeface="Arial" panose="020B0604020202020204" pitchFamily="34" charset="0"/>
                <a:cs typeface="Arial" panose="020B0604020202020204" pitchFamily="34" charset="0"/>
              </a:rPr>
              <a:t>Incomplete</a:t>
            </a:r>
            <a:r>
              <a:rPr lang="en-CA" sz="1600" dirty="0">
                <a:latin typeface="Arial" panose="020B0604020202020204" pitchFamily="34" charset="0"/>
                <a:cs typeface="Arial" panose="020B0604020202020204" pitchFamily="34" charset="0"/>
              </a:rPr>
              <a:t> status, you will see the following message:</a:t>
            </a:r>
          </a:p>
        </p:txBody>
      </p:sp>
      <p:pic>
        <p:nvPicPr>
          <p:cNvPr id="6" name="Picture 5">
            <a:extLst>
              <a:ext uri="{FF2B5EF4-FFF2-40B4-BE49-F238E27FC236}">
                <a16:creationId xmlns:a16="http://schemas.microsoft.com/office/drawing/2014/main" id="{084BE7EB-42CE-484F-A14F-B79DE3F48D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1126" y="3717032"/>
            <a:ext cx="5339170" cy="2173930"/>
          </a:xfrm>
          <a:prstGeom prst="rect">
            <a:avLst/>
          </a:prstGeom>
        </p:spPr>
      </p:pic>
    </p:spTree>
    <p:extLst>
      <p:ext uri="{BB962C8B-B14F-4D97-AF65-F5344CB8AC3E}">
        <p14:creationId xmlns:p14="http://schemas.microsoft.com/office/powerpoint/2010/main" val="358084657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D423104-9003-47B9-98C8-359716B568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368" y="1050009"/>
            <a:ext cx="11339681" cy="4600728"/>
          </a:xfrm>
          <a:prstGeom prst="rect">
            <a:avLst/>
          </a:prstGeom>
        </p:spPr>
      </p:pic>
      <p:sp>
        <p:nvSpPr>
          <p:cNvPr id="10" name="TextBox 9"/>
          <p:cNvSpPr txBox="1"/>
          <p:nvPr/>
        </p:nvSpPr>
        <p:spPr>
          <a:xfrm>
            <a:off x="258304" y="476672"/>
            <a:ext cx="8069944"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Review the </a:t>
            </a:r>
            <a:r>
              <a:rPr lang="en-US" sz="1600" b="1" dirty="0">
                <a:latin typeface="Arial" panose="020B0604020202020204" pitchFamily="34" charset="0"/>
                <a:cs typeface="Arial" panose="020B0604020202020204" pitchFamily="34" charset="0"/>
              </a:rPr>
              <a:t>Instructions </a:t>
            </a:r>
            <a:r>
              <a:rPr lang="en-US" sz="1600" dirty="0">
                <a:latin typeface="Arial" panose="020B0604020202020204" pitchFamily="34" charset="0"/>
                <a:cs typeface="Arial" panose="020B0604020202020204" pitchFamily="34" charset="0"/>
              </a:rPr>
              <a:t>tab prior to proceeding in the Claim form.* </a:t>
            </a:r>
            <a:endParaRPr lang="en-US" sz="16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8A838BA4-33FA-444A-B116-2BC1CABEF7B6}"/>
              </a:ext>
            </a:extLst>
          </p:cNvPr>
          <p:cNvSpPr txBox="1"/>
          <p:nvPr/>
        </p:nvSpPr>
        <p:spPr>
          <a:xfrm>
            <a:off x="263352" y="5927902"/>
            <a:ext cx="9649072" cy="338554"/>
          </a:xfrm>
          <a:prstGeom prst="rect">
            <a:avLst/>
          </a:prstGeom>
          <a:noFill/>
        </p:spPr>
        <p:txBody>
          <a:bodyPr wrap="square" rtlCol="0">
            <a:spAutoFit/>
          </a:bodyPr>
          <a:lstStyle/>
          <a:p>
            <a:r>
              <a:rPr lang="en-CA" sz="1600" dirty="0">
                <a:highlight>
                  <a:srgbClr val="FFFF00"/>
                </a:highlight>
                <a:latin typeface="Arial" panose="020B0604020202020204" pitchFamily="34" charset="0"/>
                <a:cs typeface="Arial" panose="020B0604020202020204" pitchFamily="34" charset="0"/>
              </a:rPr>
              <a:t>*Note: Proponents are encouraged to review the Program Guide prior to submitting a claim.</a:t>
            </a:r>
          </a:p>
        </p:txBody>
      </p:sp>
      <p:sp>
        <p:nvSpPr>
          <p:cNvPr id="6" name="TextBox 5">
            <a:extLst>
              <a:ext uri="{FF2B5EF4-FFF2-40B4-BE49-F238E27FC236}">
                <a16:creationId xmlns:a16="http://schemas.microsoft.com/office/drawing/2014/main" id="{8482DC0F-AE3C-4D9B-83CD-0F0561CE0A94}"/>
              </a:ext>
            </a:extLst>
          </p:cNvPr>
          <p:cNvSpPr txBox="1"/>
          <p:nvPr/>
        </p:nvSpPr>
        <p:spPr>
          <a:xfrm>
            <a:off x="6063230" y="1916832"/>
            <a:ext cx="6009434" cy="261610"/>
          </a:xfrm>
          <a:prstGeom prst="rect">
            <a:avLst/>
          </a:prstGeom>
          <a:solidFill>
            <a:schemeClr val="bg1"/>
          </a:solidFill>
        </p:spPr>
        <p:txBody>
          <a:bodyPr wrap="square" rtlCol="0">
            <a:spAutoFit/>
          </a:bodyPr>
          <a:lstStyle/>
          <a:p>
            <a:r>
              <a:rPr lang="en-CA" sz="1100" dirty="0">
                <a:hlinkClick r:id="rId4"/>
              </a:rPr>
              <a:t>https://www2.gov.bc.ca/gov/content/governments/local-governments/grants-transfers/grants/</a:t>
            </a:r>
            <a:endParaRPr lang="en-CA" sz="1100" dirty="0"/>
          </a:p>
        </p:txBody>
      </p:sp>
    </p:spTree>
    <p:extLst>
      <p:ext uri="{BB962C8B-B14F-4D97-AF65-F5344CB8AC3E}">
        <p14:creationId xmlns:p14="http://schemas.microsoft.com/office/powerpoint/2010/main" val="363337359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58304" y="476672"/>
            <a:ext cx="8069944"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Click on the </a:t>
            </a:r>
            <a:r>
              <a:rPr lang="en-US" sz="1600" b="1" dirty="0">
                <a:latin typeface="Arial" panose="020B0604020202020204" pitchFamily="34" charset="0"/>
                <a:cs typeface="Arial" panose="020B0604020202020204" pitchFamily="34" charset="0"/>
              </a:rPr>
              <a:t>Claim </a:t>
            </a:r>
            <a:r>
              <a:rPr lang="en-US" sz="1600" dirty="0">
                <a:latin typeface="Arial" panose="020B0604020202020204" pitchFamily="34" charset="0"/>
                <a:cs typeface="Arial" panose="020B0604020202020204" pitchFamily="34" charset="0"/>
              </a:rPr>
              <a:t>tab. </a:t>
            </a:r>
            <a:endParaRPr lang="en-US" sz="1600" b="1"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81C9AB08-9618-4CFF-9C34-3ED9656405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440" y="1154954"/>
            <a:ext cx="10081120" cy="4548092"/>
          </a:xfrm>
          <a:prstGeom prst="rect">
            <a:avLst/>
          </a:prstGeom>
        </p:spPr>
      </p:pic>
    </p:spTree>
    <p:extLst>
      <p:ext uri="{BB962C8B-B14F-4D97-AF65-F5344CB8AC3E}">
        <p14:creationId xmlns:p14="http://schemas.microsoft.com/office/powerpoint/2010/main" val="246894250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1945</TotalTime>
  <Words>444</Words>
  <Application>Microsoft Office PowerPoint</Application>
  <PresentationFormat>Widescreen</PresentationFormat>
  <Paragraphs>54</Paragraphs>
  <Slides>14</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Myriad Web Pro Condensed</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Province of British Columbia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Create New Budget Forecast Report (BFR)</dc:title>
  <dc:creator>Grimston, Liane CSCD:EX</dc:creator>
  <cp:lastModifiedBy>Coe, Donna MAH:EX</cp:lastModifiedBy>
  <cp:revision>163</cp:revision>
  <dcterms:created xsi:type="dcterms:W3CDTF">2017-08-04T14:52:23Z</dcterms:created>
  <dcterms:modified xsi:type="dcterms:W3CDTF">2020-06-04T20:24:31Z</dcterms:modified>
</cp:coreProperties>
</file>