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12"/>
  </p:notesMasterIdLst>
  <p:sldIdLst>
    <p:sldId id="256" r:id="rId3"/>
    <p:sldId id="258" r:id="rId4"/>
    <p:sldId id="262" r:id="rId5"/>
    <p:sldId id="273" r:id="rId6"/>
    <p:sldId id="276" r:id="rId7"/>
    <p:sldId id="278" r:id="rId8"/>
    <p:sldId id="274" r:id="rId9"/>
    <p:sldId id="275"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ossley, Elizabeth CSCD:EX" initials="CE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625" autoAdjust="0"/>
  </p:normalViewPr>
  <p:slideViewPr>
    <p:cSldViewPr>
      <p:cViewPr varScale="1">
        <p:scale>
          <a:sx n="64" d="100"/>
          <a:sy n="64" d="100"/>
        </p:scale>
        <p:origin x="566" y="43"/>
      </p:cViewPr>
      <p:guideLst>
        <p:guide orient="horz" pos="2160"/>
        <p:guide pos="3840"/>
      </p:guideLst>
    </p:cSldViewPr>
  </p:slideViewPr>
  <p:outlineViewPr>
    <p:cViewPr>
      <p:scale>
        <a:sx n="33" d="100"/>
        <a:sy n="33" d="100"/>
      </p:scale>
      <p:origin x="3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D51C2A-1A4C-403E-880F-4B7B5B0B0FCB}" type="datetimeFigureOut">
              <a:rPr lang="en-CA" smtClean="0"/>
              <a:t>2020-06-03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C96AD-A115-4F19-9640-4ED5D28141C1}" type="slidenum">
              <a:rPr lang="en-CA" smtClean="0"/>
              <a:t>‹#›</a:t>
            </a:fld>
            <a:endParaRPr lang="en-CA"/>
          </a:p>
        </p:txBody>
      </p:sp>
    </p:spTree>
    <p:extLst>
      <p:ext uri="{BB962C8B-B14F-4D97-AF65-F5344CB8AC3E}">
        <p14:creationId xmlns:p14="http://schemas.microsoft.com/office/powerpoint/2010/main" val="71486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C96AD-A115-4F19-9640-4ED5D28141C1}" type="slidenum">
              <a:rPr lang="en-CA" smtClean="0"/>
              <a:t>1</a:t>
            </a:fld>
            <a:endParaRPr lang="en-CA"/>
          </a:p>
        </p:txBody>
      </p:sp>
    </p:spTree>
    <p:extLst>
      <p:ext uri="{BB962C8B-B14F-4D97-AF65-F5344CB8AC3E}">
        <p14:creationId xmlns:p14="http://schemas.microsoft.com/office/powerpoint/2010/main" val="55801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C96AD-A115-4F19-9640-4ED5D28141C1}" type="slidenum">
              <a:rPr lang="en-CA" smtClean="0"/>
              <a:t>2</a:t>
            </a:fld>
            <a:endParaRPr lang="en-CA"/>
          </a:p>
        </p:txBody>
      </p:sp>
    </p:spTree>
    <p:extLst>
      <p:ext uri="{BB962C8B-B14F-4D97-AF65-F5344CB8AC3E}">
        <p14:creationId xmlns:p14="http://schemas.microsoft.com/office/powerpoint/2010/main" val="1000471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Need to redo screenshot once instructions/links updated for new intake</a:t>
            </a:r>
          </a:p>
        </p:txBody>
      </p:sp>
      <p:sp>
        <p:nvSpPr>
          <p:cNvPr id="4" name="Slide Number Placeholder 3"/>
          <p:cNvSpPr>
            <a:spLocks noGrp="1"/>
          </p:cNvSpPr>
          <p:nvPr>
            <p:ph type="sldNum" sz="quarter" idx="5"/>
          </p:nvPr>
        </p:nvSpPr>
        <p:spPr/>
        <p:txBody>
          <a:bodyPr/>
          <a:lstStyle/>
          <a:p>
            <a:fld id="{D55C96AD-A115-4F19-9640-4ED5D28141C1}" type="slidenum">
              <a:rPr lang="en-CA" smtClean="0"/>
              <a:t>3</a:t>
            </a:fld>
            <a:endParaRPr lang="en-CA"/>
          </a:p>
        </p:txBody>
      </p:sp>
    </p:spTree>
    <p:extLst>
      <p:ext uri="{BB962C8B-B14F-4D97-AF65-F5344CB8AC3E}">
        <p14:creationId xmlns:p14="http://schemas.microsoft.com/office/powerpoint/2010/main" val="1866051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C96AD-A115-4F19-9640-4ED5D28141C1}" type="slidenum">
              <a:rPr lang="en-CA" smtClean="0"/>
              <a:t>5</a:t>
            </a:fld>
            <a:endParaRPr lang="en-CA"/>
          </a:p>
        </p:txBody>
      </p:sp>
    </p:spTree>
    <p:extLst>
      <p:ext uri="{BB962C8B-B14F-4D97-AF65-F5344CB8AC3E}">
        <p14:creationId xmlns:p14="http://schemas.microsoft.com/office/powerpoint/2010/main" val="3636215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C96AD-A115-4F19-9640-4ED5D28141C1}" type="slidenum">
              <a:rPr lang="en-CA" smtClean="0"/>
              <a:t>6</a:t>
            </a:fld>
            <a:endParaRPr lang="en-CA"/>
          </a:p>
        </p:txBody>
      </p:sp>
    </p:spTree>
    <p:extLst>
      <p:ext uri="{BB962C8B-B14F-4D97-AF65-F5344CB8AC3E}">
        <p14:creationId xmlns:p14="http://schemas.microsoft.com/office/powerpoint/2010/main" val="230392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C96AD-A115-4F19-9640-4ED5D28141C1}" type="slidenum">
              <a:rPr lang="en-CA" smtClean="0"/>
              <a:t>7</a:t>
            </a:fld>
            <a:endParaRPr lang="en-CA"/>
          </a:p>
        </p:txBody>
      </p:sp>
    </p:spTree>
    <p:extLst>
      <p:ext uri="{BB962C8B-B14F-4D97-AF65-F5344CB8AC3E}">
        <p14:creationId xmlns:p14="http://schemas.microsoft.com/office/powerpoint/2010/main" val="2032110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55C96AD-A115-4F19-9640-4ED5D28141C1}" type="slidenum">
              <a:rPr lang="en-CA" smtClean="0"/>
              <a:t>8</a:t>
            </a:fld>
            <a:endParaRPr lang="en-CA"/>
          </a:p>
        </p:txBody>
      </p:sp>
    </p:spTree>
    <p:extLst>
      <p:ext uri="{BB962C8B-B14F-4D97-AF65-F5344CB8AC3E}">
        <p14:creationId xmlns:p14="http://schemas.microsoft.com/office/powerpoint/2010/main" val="3141778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2E5D95-EFF1-4F75-BFBF-EFC49360090F}" type="slidenum">
              <a:rPr lang="en-CA" smtClean="0"/>
              <a:t>9</a:t>
            </a:fld>
            <a:endParaRPr lang="en-CA"/>
          </a:p>
        </p:txBody>
      </p:sp>
    </p:spTree>
    <p:extLst>
      <p:ext uri="{BB962C8B-B14F-4D97-AF65-F5344CB8AC3E}">
        <p14:creationId xmlns:p14="http://schemas.microsoft.com/office/powerpoint/2010/main" val="111882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10805161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4079751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9372418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BC2E-BCF2-468D-97A1-DDD43602A6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3BFC0-9D9E-4352-A488-614B01246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F17F29-6AB2-41CD-82AE-D4444908D3AE}"/>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E7CA6BE6-E481-452D-AC2A-41056F977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683A1-F4EA-48BB-80B9-F5EFEA96731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046324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96B1-D473-4ADC-97C2-F7F1AC59A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0AE0A-78FA-464C-8D5C-DCE242DB66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608D8-0188-4919-9E33-905CB254DC25}"/>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2A2012FD-E5A2-4CBF-BAFB-4F4F49CE4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FB184-7E1C-48FB-9C23-FCCDE709EE1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878896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0D5F3-ADC0-4017-BA86-44CE65DD5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47EF7B-EA6A-4B9A-8C7D-B403E5CA9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E6C082-2325-4253-B86C-B95B527F8622}"/>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4E22ABED-D9C7-479A-BC28-BFD0C2623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F5106-3DD6-4150-881A-05C0E21D3C3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449482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CB58-445F-4B4C-B91A-26515878DD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E3484B-EDD1-40F3-B156-542117BD90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57C79F-BDAA-4ADB-B274-6D361A7082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18347-AF8D-4594-8229-A127A83F7C2B}"/>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6" name="Footer Placeholder 5">
            <a:extLst>
              <a:ext uri="{FF2B5EF4-FFF2-40B4-BE49-F238E27FC236}">
                <a16:creationId xmlns:a16="http://schemas.microsoft.com/office/drawing/2014/main" id="{C7A71FED-3D36-463E-A33B-7F5F014F8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92DA3-579D-43C7-8572-B20CAEE6426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486331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599E-937C-4FF1-BA13-76860B3438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43B34-4F4F-4FB3-AFEA-CDF294C42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5D77F3-2A5F-4E39-B185-BE51FC542B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7E053-F7D9-4DE3-861D-083C150F0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484FE-09DD-494E-AFCE-68554E76B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7E6869-4D56-42F0-AEA3-696DB6734071}"/>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8" name="Footer Placeholder 7">
            <a:extLst>
              <a:ext uri="{FF2B5EF4-FFF2-40B4-BE49-F238E27FC236}">
                <a16:creationId xmlns:a16="http://schemas.microsoft.com/office/drawing/2014/main" id="{8D446E0A-09C1-46B9-B316-BD1B5E7A2F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091260-9E4C-4ADC-8458-CACA7168644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123741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09E9-BBBD-4146-BCA3-5E37A9880E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E1153-E28E-45DE-9807-E0ADD8FE5A87}"/>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4" name="Footer Placeholder 3">
            <a:extLst>
              <a:ext uri="{FF2B5EF4-FFF2-40B4-BE49-F238E27FC236}">
                <a16:creationId xmlns:a16="http://schemas.microsoft.com/office/drawing/2014/main" id="{AA83BA40-0007-4A19-BC1F-6B5FFEB25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CF77A2-1324-4702-9F62-3495532ACD12}"/>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217172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8E886E-4861-4CCA-8E73-F38B9A5CB4E3}"/>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3" name="Footer Placeholder 2">
            <a:extLst>
              <a:ext uri="{FF2B5EF4-FFF2-40B4-BE49-F238E27FC236}">
                <a16:creationId xmlns:a16="http://schemas.microsoft.com/office/drawing/2014/main" id="{ADF2CE4A-B11E-40D4-BC89-9DD99851B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12E6D1-1F85-4029-835A-B95A665EEFF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198342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67F3-67A8-40B9-90DC-3905B7F1C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A42AE-32DC-451C-B8B3-959896BCE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CBADC3-1FEF-4FAD-B397-80F472D2C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DF918-30F0-4C8E-B826-F105600C44B4}"/>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6" name="Footer Placeholder 5">
            <a:extLst>
              <a:ext uri="{FF2B5EF4-FFF2-40B4-BE49-F238E27FC236}">
                <a16:creationId xmlns:a16="http://schemas.microsoft.com/office/drawing/2014/main" id="{91E646ED-721E-4AB2-A6E2-EF758ED43D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E877B-EB40-4541-9CED-434D744D0D00}"/>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70534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5043077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9307-2003-45C8-9344-977D76435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EEBB80-831D-4296-AA0C-8F7600C94B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3DE36-B939-44E0-83B1-AD41DB257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998FA6-BC0B-4384-B07F-C232D45E62D2}"/>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6" name="Footer Placeholder 5">
            <a:extLst>
              <a:ext uri="{FF2B5EF4-FFF2-40B4-BE49-F238E27FC236}">
                <a16:creationId xmlns:a16="http://schemas.microsoft.com/office/drawing/2014/main" id="{F0FD9CA3-1465-490D-9CFF-5308074DA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A3C56-3B16-4AB2-82FE-CB7173C77F0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752111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4B38-D29A-41F4-8E84-98531F356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6574FF-119B-4305-9F45-CC0C76B2B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1BF34-6D7F-4116-88A7-01FDE2CA2BDA}"/>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FC17F618-2306-4104-AC6C-61A3B197B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1CE14-6FE7-4F50-9515-DFD5C23ABAD8}"/>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4014870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2C85D5-3350-4A97-B369-5F5D2EF7A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F72B4E-C3EE-41F9-ACBD-A40D31209F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6351A-2458-4EBE-9CAD-80F0109C2D09}"/>
              </a:ext>
            </a:extLst>
          </p:cNvPr>
          <p:cNvSpPr>
            <a:spLocks noGrp="1"/>
          </p:cNvSpPr>
          <p:nvPr>
            <p:ph type="dt" sz="half" idx="10"/>
          </p:nvPr>
        </p:nvSpPr>
        <p:spPr/>
        <p:txBody>
          <a:body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80017E8D-4A66-4380-B076-BB70246CD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2BC58-B641-479D-97FB-8C958725985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88568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70B9A3-053C-400B-92D4-5D68E0021B0E}" type="datetimeFigureOut">
              <a:rPr lang="en-CA" smtClean="0"/>
              <a:t>2020-06-03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3304595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970B9A3-053C-400B-92D4-5D68E0021B0E}" type="datetimeFigureOut">
              <a:rPr lang="en-CA" smtClean="0"/>
              <a:t>2020-06-03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061516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970B9A3-053C-400B-92D4-5D68E0021B0E}" type="datetimeFigureOut">
              <a:rPr lang="en-CA" smtClean="0"/>
              <a:t>2020-06-03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3083110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970B9A3-053C-400B-92D4-5D68E0021B0E}" type="datetimeFigureOut">
              <a:rPr lang="en-CA" smtClean="0"/>
              <a:t>2020-06-03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8569912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0B9A3-053C-400B-92D4-5D68E0021B0E}" type="datetimeFigureOut">
              <a:rPr lang="en-CA" smtClean="0"/>
              <a:t>2020-06-03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0543272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0B9A3-053C-400B-92D4-5D68E0021B0E}" type="datetimeFigureOut">
              <a:rPr lang="en-CA" smtClean="0"/>
              <a:t>2020-06-03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6117243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70B9A3-053C-400B-92D4-5D68E0021B0E}" type="datetimeFigureOut">
              <a:rPr lang="en-CA" smtClean="0"/>
              <a:t>2020-06-03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F4FF94-EF63-4D6C-BDD9-1BB2A386FAEC}" type="slidenum">
              <a:rPr lang="en-CA" smtClean="0"/>
              <a:t>‹#›</a:t>
            </a:fld>
            <a:endParaRPr lang="en-CA"/>
          </a:p>
        </p:txBody>
      </p:sp>
    </p:spTree>
    <p:extLst>
      <p:ext uri="{BB962C8B-B14F-4D97-AF65-F5344CB8AC3E}">
        <p14:creationId xmlns:p14="http://schemas.microsoft.com/office/powerpoint/2010/main" val="25247685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0B9A3-053C-400B-92D4-5D68E0021B0E}" type="datetimeFigureOut">
              <a:rPr lang="en-CA" smtClean="0"/>
              <a:t>2020-06-03</a:t>
            </a:fld>
            <a:endParaRPr lang="en-C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4FF94-EF63-4D6C-BDD9-1BB2A386FAEC}" type="slidenum">
              <a:rPr lang="en-CA" smtClean="0"/>
              <a:t>‹#›</a:t>
            </a:fld>
            <a:endParaRPr lang="en-CA"/>
          </a:p>
        </p:txBody>
      </p:sp>
    </p:spTree>
    <p:extLst>
      <p:ext uri="{BB962C8B-B14F-4D97-AF65-F5344CB8AC3E}">
        <p14:creationId xmlns:p14="http://schemas.microsoft.com/office/powerpoint/2010/main" val="269089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1CF86-307F-4E6E-9DB3-7B6F0EFA79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943B90-BDBD-4E52-B9CB-F502336D8C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6D47D-32C6-40ED-9F71-575884293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4D54F-B2C3-4416-8E8B-27C7D790290E}" type="datetimeFigureOut">
              <a:rPr lang="en-US" smtClean="0"/>
              <a:t>6/3/2020</a:t>
            </a:fld>
            <a:endParaRPr lang="en-US"/>
          </a:p>
        </p:txBody>
      </p:sp>
      <p:sp>
        <p:nvSpPr>
          <p:cNvPr id="5" name="Footer Placeholder 4">
            <a:extLst>
              <a:ext uri="{FF2B5EF4-FFF2-40B4-BE49-F238E27FC236}">
                <a16:creationId xmlns:a16="http://schemas.microsoft.com/office/drawing/2014/main" id="{C2745509-1B70-4502-8E93-3713EBA8E4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B6EAC0-0BFE-4A9C-8EB8-670DC0D43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F52AC-D352-4F7B-B144-394100ACC382}" type="slidenum">
              <a:rPr lang="en-US" smtClean="0"/>
              <a:t>‹#›</a:t>
            </a:fld>
            <a:endParaRPr lang="en-US"/>
          </a:p>
        </p:txBody>
      </p:sp>
    </p:spTree>
    <p:extLst>
      <p:ext uri="{BB962C8B-B14F-4D97-AF65-F5344CB8AC3E}">
        <p14:creationId xmlns:p14="http://schemas.microsoft.com/office/powerpoint/2010/main" val="18642116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2.gov.bc.ca/gov/content/governments/local-governments/grants-transfers/grants/infrastructure-planning-grant-program" TargetMode="External"/><Relationship Id="rId4" Type="http://schemas.openxmlformats.org/officeDocument/2006/relationships/hyperlink" Target="https://www2.gov.bc.ca/gov/content/governments/local-governments/grants-transfers/grant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usertraining.localgovernmentinformationsystem.gov.bc.ca/lgistraining/index.ht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infra@gov.bc.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LGIS.AccessRequest@gov.bc.ca" TargetMode="External"/><Relationship Id="rId5" Type="http://schemas.openxmlformats.org/officeDocument/2006/relationships/hyperlink" Target="https://www.localgovernmentinformationsystem.gov.bc.ca/EXT/default.aspx" TargetMode="Externa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normAutofit fontScale="85000" lnSpcReduction="20000"/>
          </a:bodyPr>
          <a:lstStyle/>
          <a:p>
            <a:pPr marL="0" indent="0" algn="ctr">
              <a:buNone/>
            </a:pPr>
            <a:endParaRPr lang="en-US" dirty="0">
              <a:solidFill>
                <a:schemeClr val="bg1"/>
              </a:solidFill>
            </a:endParaRP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dirty="0">
                <a:solidFill>
                  <a:srgbClr val="FFC000"/>
                </a:solidFill>
                <a:latin typeface="Arial" panose="020B0604020202020204" pitchFamily="34" charset="0"/>
                <a:cs typeface="Arial" panose="020B0604020202020204" pitchFamily="34" charset="0"/>
              </a:rPr>
              <a:t>Infrastructure Planning Grant </a:t>
            </a:r>
          </a:p>
          <a:p>
            <a:pPr marL="0" indent="0" algn="ctr">
              <a:buNone/>
            </a:pPr>
            <a:r>
              <a:rPr lang="en-US" sz="4800" b="1" dirty="0">
                <a:solidFill>
                  <a:srgbClr val="FFC000"/>
                </a:solidFill>
                <a:latin typeface="Arial" panose="020B0604020202020204" pitchFamily="34" charset="0"/>
                <a:cs typeface="Arial" panose="020B0604020202020204" pitchFamily="34" charset="0"/>
              </a:rPr>
              <a:t>Application Process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rPr>
              <a:t>Complete an Application</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endParaRPr lang="en-US" sz="4800" dirty="0">
              <a:solidFill>
                <a:schemeClr val="bg1"/>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latin typeface="Arial" panose="020B0604020202020204" pitchFamily="34" charset="0"/>
                <a:cs typeface="Arial" panose="020B0604020202020204" pitchFamily="34" charset="0"/>
              </a:rPr>
              <a:t>  </a:t>
            </a: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4203" y="998207"/>
            <a:ext cx="2631643" cy="692481"/>
          </a:xfrm>
          <a:prstGeom prst="rect">
            <a:avLst/>
          </a:prstGeom>
        </p:spPr>
      </p:pic>
    </p:spTree>
    <p:extLst>
      <p:ext uri="{BB962C8B-B14F-4D97-AF65-F5344CB8AC3E}">
        <p14:creationId xmlns:p14="http://schemas.microsoft.com/office/powerpoint/2010/main" val="256748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3352" y="464367"/>
            <a:ext cx="5757089" cy="338554"/>
          </a:xfrm>
          <a:prstGeom prst="rect">
            <a:avLst/>
          </a:prstGeom>
          <a:noFill/>
        </p:spPr>
        <p:txBody>
          <a:bodyPr wrap="none" rtlCol="0">
            <a:spAutoFit/>
          </a:bodyPr>
          <a:lstStyle/>
          <a:p>
            <a:r>
              <a:rPr lang="en-US" sz="1600" b="1" dirty="0">
                <a:solidFill>
                  <a:srgbClr val="0070C0"/>
                </a:solidFill>
              </a:rPr>
              <a:t>Completing an Infrastructure Planning Grant Application </a:t>
            </a:r>
            <a:endParaRPr lang="en-CA" sz="1600" dirty="0">
              <a:solidFill>
                <a:srgbClr val="0070C0"/>
              </a:solidFill>
            </a:endParaRPr>
          </a:p>
        </p:txBody>
      </p:sp>
      <p:sp>
        <p:nvSpPr>
          <p:cNvPr id="2" name="TextBox 1">
            <a:extLst>
              <a:ext uri="{FF2B5EF4-FFF2-40B4-BE49-F238E27FC236}">
                <a16:creationId xmlns:a16="http://schemas.microsoft.com/office/drawing/2014/main" id="{CA1A8145-70F1-471F-AB8A-1EC0DE82270D}"/>
              </a:ext>
            </a:extLst>
          </p:cNvPr>
          <p:cNvSpPr txBox="1"/>
          <p:nvPr/>
        </p:nvSpPr>
        <p:spPr>
          <a:xfrm>
            <a:off x="263352" y="842228"/>
            <a:ext cx="11809312" cy="1323439"/>
          </a:xfrm>
          <a:prstGeom prst="rect">
            <a:avLst/>
          </a:prstGeom>
          <a:noFill/>
        </p:spPr>
        <p:txBody>
          <a:bodyPr wrap="square" rtlCol="0">
            <a:spAutoFit/>
          </a:bodyPr>
          <a:lstStyle/>
          <a:p>
            <a:r>
              <a:rPr lang="en-US" sz="1600" dirty="0"/>
              <a:t>This guide will teach you how to complete an Infrastructure Planning Grant Application. You will need to have created an application in order to follow this guide. When you create an application, the application form shows. </a:t>
            </a:r>
          </a:p>
          <a:p>
            <a:endParaRPr lang="en-US" sz="1600" dirty="0"/>
          </a:p>
          <a:p>
            <a:r>
              <a:rPr lang="en-US" sz="1600" dirty="0"/>
              <a:t>Information relevant to the application, including Program Name and Application Number, is shown in the application form.*</a:t>
            </a:r>
          </a:p>
          <a:p>
            <a:endParaRPr lang="en-US" sz="1600" dirty="0"/>
          </a:p>
        </p:txBody>
      </p:sp>
      <p:sp>
        <p:nvSpPr>
          <p:cNvPr id="5" name="TextBox 4">
            <a:extLst>
              <a:ext uri="{FF2B5EF4-FFF2-40B4-BE49-F238E27FC236}">
                <a16:creationId xmlns:a16="http://schemas.microsoft.com/office/drawing/2014/main" id="{7CC5615C-1817-4ADF-9FC6-C43383238D23}"/>
              </a:ext>
            </a:extLst>
          </p:cNvPr>
          <p:cNvSpPr txBox="1"/>
          <p:nvPr/>
        </p:nvSpPr>
        <p:spPr>
          <a:xfrm>
            <a:off x="263352" y="5554107"/>
            <a:ext cx="11521280" cy="923330"/>
          </a:xfrm>
          <a:prstGeom prst="rect">
            <a:avLst/>
          </a:prstGeom>
          <a:noFill/>
        </p:spPr>
        <p:txBody>
          <a:bodyPr wrap="square" rtlCol="0">
            <a:spAutoFit/>
          </a:bodyPr>
          <a:lstStyle/>
          <a:p>
            <a:r>
              <a:rPr lang="en-US" dirty="0">
                <a:highlight>
                  <a:srgbClr val="FFFF00"/>
                </a:highlight>
              </a:rPr>
              <a:t>*Note: Users cannot submit the form until it is completed in its entirety. An application does not have to be submitted in one session, but must be saved. </a:t>
            </a:r>
            <a:endParaRPr lang="en-CA" sz="1600" dirty="0">
              <a:highlight>
                <a:srgbClr val="FFFF00"/>
              </a:highlight>
              <a:latin typeface="Arial" panose="020B0604020202020204" pitchFamily="34" charset="0"/>
              <a:cs typeface="Arial" panose="020B0604020202020204" pitchFamily="34" charset="0"/>
            </a:endParaRPr>
          </a:p>
          <a:p>
            <a:endParaRPr lang="en-CA" dirty="0"/>
          </a:p>
        </p:txBody>
      </p:sp>
      <p:pic>
        <p:nvPicPr>
          <p:cNvPr id="6" name="Picture 5">
            <a:extLst>
              <a:ext uri="{FF2B5EF4-FFF2-40B4-BE49-F238E27FC236}">
                <a16:creationId xmlns:a16="http://schemas.microsoft.com/office/drawing/2014/main" id="{D8EDF95D-44C5-4242-AECD-B84443EDE0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408" y="2204864"/>
            <a:ext cx="10729192" cy="3142895"/>
          </a:xfrm>
          <a:prstGeom prst="rect">
            <a:avLst/>
          </a:prstGeom>
        </p:spPr>
      </p:pic>
      <p:sp>
        <p:nvSpPr>
          <p:cNvPr id="7" name="TextBox 6">
            <a:extLst>
              <a:ext uri="{FF2B5EF4-FFF2-40B4-BE49-F238E27FC236}">
                <a16:creationId xmlns:a16="http://schemas.microsoft.com/office/drawing/2014/main" id="{24B88732-CEDF-433C-9070-9678115E4F55}"/>
              </a:ext>
            </a:extLst>
          </p:cNvPr>
          <p:cNvSpPr txBox="1"/>
          <p:nvPr/>
        </p:nvSpPr>
        <p:spPr>
          <a:xfrm>
            <a:off x="263352" y="6224356"/>
            <a:ext cx="7344817" cy="338554"/>
          </a:xfrm>
          <a:prstGeom prst="rect">
            <a:avLst/>
          </a:prstGeom>
          <a:noFill/>
        </p:spPr>
        <p:txBody>
          <a:bodyPr wrap="square" rtlCol="0">
            <a:spAutoFit/>
          </a:bodyPr>
          <a:lstStyle/>
          <a:p>
            <a:r>
              <a:rPr lang="en-CA" sz="1600" dirty="0">
                <a:highlight>
                  <a:srgbClr val="FFFF00"/>
                </a:highlight>
                <a:latin typeface="Arial" panose="020B0604020202020204" pitchFamily="34" charset="0"/>
                <a:cs typeface="Arial" panose="020B0604020202020204" pitchFamily="34" charset="0"/>
              </a:rPr>
              <a:t>*Note: LGIS is best viewed using Internet Explorer 11 with add-ons disabled. </a:t>
            </a:r>
          </a:p>
        </p:txBody>
      </p:sp>
    </p:spTree>
    <p:extLst>
      <p:ext uri="{BB962C8B-B14F-4D97-AF65-F5344CB8AC3E}">
        <p14:creationId xmlns:p14="http://schemas.microsoft.com/office/powerpoint/2010/main" val="10176127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544D1F3-0370-44BE-B52B-3B6C091C09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977" y="1352224"/>
            <a:ext cx="11630522" cy="4237016"/>
          </a:xfrm>
          <a:prstGeom prst="rect">
            <a:avLst/>
          </a:prstGeom>
        </p:spPr>
      </p:pic>
      <p:sp>
        <p:nvSpPr>
          <p:cNvPr id="10" name="TextBox 9"/>
          <p:cNvSpPr txBox="1"/>
          <p:nvPr/>
        </p:nvSpPr>
        <p:spPr>
          <a:xfrm>
            <a:off x="263352" y="515962"/>
            <a:ext cx="11665296"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Review the </a:t>
            </a:r>
            <a:r>
              <a:rPr lang="en-US" sz="1600" b="1" dirty="0">
                <a:latin typeface="Arial" panose="020B0604020202020204" pitchFamily="34" charset="0"/>
                <a:cs typeface="Arial" panose="020B0604020202020204" pitchFamily="34" charset="0"/>
              </a:rPr>
              <a:t>Instructions </a:t>
            </a:r>
            <a:r>
              <a:rPr lang="en-US" sz="1600" dirty="0">
                <a:latin typeface="Arial" panose="020B0604020202020204" pitchFamily="34" charset="0"/>
                <a:cs typeface="Arial" panose="020B0604020202020204" pitchFamily="34" charset="0"/>
              </a:rPr>
              <a:t>tab prior to proceeding in the application form. Click on the hyperlinks to find the Program Guide and program-specific forms. The Program Guide provides information on eligibility and the application process.*</a:t>
            </a:r>
          </a:p>
        </p:txBody>
      </p:sp>
      <p:sp>
        <p:nvSpPr>
          <p:cNvPr id="6" name="TextBox 5">
            <a:extLst>
              <a:ext uri="{FF2B5EF4-FFF2-40B4-BE49-F238E27FC236}">
                <a16:creationId xmlns:a16="http://schemas.microsoft.com/office/drawing/2014/main" id="{F8C23C4A-D5D2-4908-B846-2A45F7F76004}"/>
              </a:ext>
            </a:extLst>
          </p:cNvPr>
          <p:cNvSpPr txBox="1"/>
          <p:nvPr/>
        </p:nvSpPr>
        <p:spPr>
          <a:xfrm>
            <a:off x="263352" y="5939988"/>
            <a:ext cx="10657184" cy="369332"/>
          </a:xfrm>
          <a:prstGeom prst="rect">
            <a:avLst/>
          </a:prstGeom>
          <a:noFill/>
        </p:spPr>
        <p:txBody>
          <a:bodyPr wrap="square" rtlCol="0">
            <a:spAutoFit/>
          </a:bodyPr>
          <a:lstStyle/>
          <a:p>
            <a:r>
              <a:rPr lang="en-CA" dirty="0">
                <a:highlight>
                  <a:srgbClr val="FFFF00"/>
                </a:highlight>
              </a:rPr>
              <a:t>*Note: Proponents are encouraged to consult the Program Guide before completing the application. </a:t>
            </a:r>
          </a:p>
        </p:txBody>
      </p:sp>
      <p:sp>
        <p:nvSpPr>
          <p:cNvPr id="11" name="Rectangle 10">
            <a:extLst>
              <a:ext uri="{FF2B5EF4-FFF2-40B4-BE49-F238E27FC236}">
                <a16:creationId xmlns:a16="http://schemas.microsoft.com/office/drawing/2014/main" id="{56887D83-A186-4FED-A6AB-7096B30AAEA1}"/>
              </a:ext>
            </a:extLst>
          </p:cNvPr>
          <p:cNvSpPr/>
          <p:nvPr/>
        </p:nvSpPr>
        <p:spPr>
          <a:xfrm>
            <a:off x="5879976" y="1958643"/>
            <a:ext cx="5184576" cy="246221"/>
          </a:xfrm>
          <a:prstGeom prst="rect">
            <a:avLst/>
          </a:prstGeom>
          <a:solidFill>
            <a:schemeClr val="bg1"/>
          </a:solidFill>
        </p:spPr>
        <p:txBody>
          <a:bodyPr wrap="square">
            <a:spAutoFit/>
          </a:bodyPr>
          <a:lstStyle/>
          <a:p>
            <a:r>
              <a:rPr lang="en-CA" sz="1000" dirty="0">
                <a:latin typeface="Calibri" panose="020F0502020204030204" pitchFamily="34" charset="0"/>
                <a:cs typeface="Calibri" panose="020F0502020204030204" pitchFamily="34" charset="0"/>
                <a:hlinkClick r:id="rId4"/>
              </a:rPr>
              <a:t>https://www2.gov.bc.ca/gov/content/governments/local-governments/grants-transfers/grants</a:t>
            </a:r>
            <a:endParaRPr lang="en-CA" sz="1000"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4CDED95E-651C-4B0C-9138-49B7CB694176}"/>
              </a:ext>
            </a:extLst>
          </p:cNvPr>
          <p:cNvSpPr txBox="1"/>
          <p:nvPr/>
        </p:nvSpPr>
        <p:spPr>
          <a:xfrm>
            <a:off x="3863752" y="4046875"/>
            <a:ext cx="3132348" cy="246221"/>
          </a:xfrm>
          <a:prstGeom prst="rect">
            <a:avLst/>
          </a:prstGeom>
          <a:solidFill>
            <a:schemeClr val="bg1"/>
          </a:solidFill>
        </p:spPr>
        <p:txBody>
          <a:bodyPr wrap="square" rtlCol="0">
            <a:spAutoFit/>
          </a:bodyPr>
          <a:lstStyle/>
          <a:p>
            <a:r>
              <a:rPr lang="en-CA" sz="1000" dirty="0">
                <a:latin typeface="Calibri" panose="020F0502020204030204" pitchFamily="34" charset="0"/>
                <a:cs typeface="Calibri" panose="020F0502020204030204" pitchFamily="34" charset="0"/>
                <a:hlinkClick r:id="rId5"/>
              </a:rPr>
              <a:t>Infrastructure Planning Grant Program Guide and Forms</a:t>
            </a:r>
            <a:endParaRPr lang="en-CA"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75220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548680"/>
            <a:ext cx="1101722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Click on the </a:t>
            </a:r>
            <a:r>
              <a:rPr lang="en-US" sz="1600" b="1" dirty="0">
                <a:latin typeface="Arial" panose="020B0604020202020204" pitchFamily="34" charset="0"/>
                <a:cs typeface="Arial" panose="020B0604020202020204" pitchFamily="34" charset="0"/>
              </a:rPr>
              <a:t>Application </a:t>
            </a:r>
            <a:r>
              <a:rPr lang="en-US" sz="1600" dirty="0">
                <a:latin typeface="Arial" panose="020B0604020202020204" pitchFamily="34" charset="0"/>
                <a:cs typeface="Arial" panose="020B0604020202020204" pitchFamily="34" charset="0"/>
              </a:rPr>
              <a:t>tab after you have reviewed the </a:t>
            </a:r>
            <a:r>
              <a:rPr lang="en-US" sz="1600" b="1" dirty="0">
                <a:latin typeface="Arial" panose="020B0604020202020204" pitchFamily="34" charset="0"/>
                <a:cs typeface="Arial" panose="020B0604020202020204" pitchFamily="34" charset="0"/>
              </a:rPr>
              <a:t>Instructions</a:t>
            </a:r>
            <a:r>
              <a:rPr lang="en-US" sz="1600" dirty="0">
                <a:latin typeface="Arial" panose="020B0604020202020204" pitchFamily="34" charset="0"/>
                <a:cs typeface="Arial" panose="020B0604020202020204" pitchFamily="34" charset="0"/>
              </a:rPr>
              <a:t> tab. Complete </a:t>
            </a:r>
            <a:r>
              <a:rPr lang="en-US" sz="1600" b="1" dirty="0">
                <a:latin typeface="Arial" panose="020B0604020202020204" pitchFamily="34" charset="0"/>
                <a:cs typeface="Arial" panose="020B0604020202020204" pitchFamily="34" charset="0"/>
              </a:rPr>
              <a:t>required </a:t>
            </a:r>
            <a:r>
              <a:rPr lang="en-US" sz="1600" dirty="0">
                <a:latin typeface="Arial" panose="020B0604020202020204" pitchFamily="34" charset="0"/>
                <a:cs typeface="Arial" panose="020B0604020202020204" pitchFamily="34" charset="0"/>
              </a:rPr>
              <a:t>fields and click </a:t>
            </a:r>
            <a:r>
              <a:rPr lang="en-US" sz="1600" b="1" dirty="0">
                <a:latin typeface="Arial" panose="020B0604020202020204" pitchFamily="34" charset="0"/>
                <a:cs typeface="Arial" panose="020B0604020202020204" pitchFamily="34" charset="0"/>
              </a:rPr>
              <a:t>Save</a:t>
            </a:r>
            <a:r>
              <a:rPr lang="en-US" sz="1600" dirty="0">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7F08C438-CAE0-4312-B016-1E2976449E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352" y="1052736"/>
            <a:ext cx="11497507" cy="4536504"/>
          </a:xfrm>
          <a:prstGeom prst="rect">
            <a:avLst/>
          </a:prstGeom>
        </p:spPr>
      </p:pic>
    </p:spTree>
    <p:extLst>
      <p:ext uri="{BB962C8B-B14F-4D97-AF65-F5344CB8AC3E}">
        <p14:creationId xmlns:p14="http://schemas.microsoft.com/office/powerpoint/2010/main" val="2770521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520834"/>
            <a:ext cx="8069944"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Application </a:t>
            </a:r>
            <a:r>
              <a:rPr lang="en-US" sz="1600" dirty="0">
                <a:latin typeface="Arial" panose="020B0604020202020204" pitchFamily="34" charset="0"/>
                <a:cs typeface="Arial" panose="020B0604020202020204" pitchFamily="34" charset="0"/>
              </a:rPr>
              <a:t>tab required fields continued . . .</a:t>
            </a:r>
          </a:p>
        </p:txBody>
      </p:sp>
      <p:pic>
        <p:nvPicPr>
          <p:cNvPr id="6" name="Picture 5">
            <a:extLst>
              <a:ext uri="{FF2B5EF4-FFF2-40B4-BE49-F238E27FC236}">
                <a16:creationId xmlns:a16="http://schemas.microsoft.com/office/drawing/2014/main" id="{B0736559-17A7-48DD-896C-EDB956CD05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352" y="1052736"/>
            <a:ext cx="11480134" cy="3888432"/>
          </a:xfrm>
          <a:prstGeom prst="rect">
            <a:avLst/>
          </a:prstGeom>
        </p:spPr>
      </p:pic>
    </p:spTree>
    <p:extLst>
      <p:ext uri="{BB962C8B-B14F-4D97-AF65-F5344CB8AC3E}">
        <p14:creationId xmlns:p14="http://schemas.microsoft.com/office/powerpoint/2010/main" val="10783604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73D3ED-37F8-4D75-98EE-FF419D49DC68}"/>
              </a:ext>
            </a:extLst>
          </p:cNvPr>
          <p:cNvSpPr txBox="1"/>
          <p:nvPr/>
        </p:nvSpPr>
        <p:spPr>
          <a:xfrm>
            <a:off x="263352" y="520834"/>
            <a:ext cx="8069944"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Application </a:t>
            </a:r>
            <a:r>
              <a:rPr lang="en-US" sz="1600" dirty="0">
                <a:latin typeface="Arial" panose="020B0604020202020204" pitchFamily="34" charset="0"/>
                <a:cs typeface="Arial" panose="020B0604020202020204" pitchFamily="34" charset="0"/>
              </a:rPr>
              <a:t>tab required fields continued . . .</a:t>
            </a:r>
          </a:p>
        </p:txBody>
      </p:sp>
      <p:sp>
        <p:nvSpPr>
          <p:cNvPr id="4" name="TextBox 3">
            <a:extLst>
              <a:ext uri="{FF2B5EF4-FFF2-40B4-BE49-F238E27FC236}">
                <a16:creationId xmlns:a16="http://schemas.microsoft.com/office/drawing/2014/main" id="{D59E9E78-E948-428E-85B5-AD6A381AB99F}"/>
              </a:ext>
            </a:extLst>
          </p:cNvPr>
          <p:cNvSpPr txBox="1"/>
          <p:nvPr/>
        </p:nvSpPr>
        <p:spPr>
          <a:xfrm>
            <a:off x="263352" y="5690835"/>
            <a:ext cx="11665296" cy="646331"/>
          </a:xfrm>
          <a:prstGeom prst="rect">
            <a:avLst/>
          </a:prstGeom>
          <a:noFill/>
        </p:spPr>
        <p:txBody>
          <a:bodyPr wrap="square" rtlCol="0">
            <a:spAutoFit/>
          </a:bodyPr>
          <a:lstStyle/>
          <a:p>
            <a:r>
              <a:rPr lang="en-CA" dirty="0">
                <a:highlight>
                  <a:srgbClr val="FFFF00"/>
                </a:highlight>
              </a:rPr>
              <a:t>*Note: Estimated Eligible Project Costs amount is calculated by the system. Estimated Gross Project Costs </a:t>
            </a:r>
            <a:r>
              <a:rPr lang="en-CA" b="1" dirty="0">
                <a:highlight>
                  <a:srgbClr val="FFFF00"/>
                </a:highlight>
              </a:rPr>
              <a:t>less</a:t>
            </a:r>
            <a:r>
              <a:rPr lang="en-CA" dirty="0">
                <a:highlight>
                  <a:srgbClr val="FFFF00"/>
                </a:highlight>
              </a:rPr>
              <a:t> Estimated Ineligible Project Costs = Estimated Eligible Project Costs, this amount cannot be a negative number. </a:t>
            </a:r>
          </a:p>
        </p:txBody>
      </p:sp>
      <p:pic>
        <p:nvPicPr>
          <p:cNvPr id="10" name="Picture 9">
            <a:extLst>
              <a:ext uri="{FF2B5EF4-FFF2-40B4-BE49-F238E27FC236}">
                <a16:creationId xmlns:a16="http://schemas.microsoft.com/office/drawing/2014/main" id="{DA5F4B90-98CB-4915-AE28-6992C830C9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3712" y="1016734"/>
            <a:ext cx="5112568" cy="4489394"/>
          </a:xfrm>
          <a:prstGeom prst="rect">
            <a:avLst/>
          </a:prstGeom>
        </p:spPr>
      </p:pic>
    </p:spTree>
    <p:extLst>
      <p:ext uri="{BB962C8B-B14F-4D97-AF65-F5344CB8AC3E}">
        <p14:creationId xmlns:p14="http://schemas.microsoft.com/office/powerpoint/2010/main" val="32773628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3352" y="512863"/>
            <a:ext cx="11665296"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Click on the </a:t>
            </a:r>
            <a:r>
              <a:rPr lang="en-US" sz="1600" b="1" dirty="0">
                <a:latin typeface="Arial" panose="020B0604020202020204" pitchFamily="34" charset="0"/>
                <a:cs typeface="Arial" panose="020B0604020202020204" pitchFamily="34" charset="0"/>
              </a:rPr>
              <a:t>Attachments </a:t>
            </a:r>
            <a:r>
              <a:rPr lang="en-US" sz="1600" dirty="0">
                <a:latin typeface="Arial" panose="020B0604020202020204" pitchFamily="34" charset="0"/>
                <a:cs typeface="Arial" panose="020B0604020202020204" pitchFamily="34" charset="0"/>
              </a:rPr>
              <a:t>tab. Click on </a:t>
            </a:r>
            <a:r>
              <a:rPr lang="en-US" sz="1600" b="1" dirty="0">
                <a:latin typeface="Arial" panose="020B0604020202020204" pitchFamily="34" charset="0"/>
                <a:cs typeface="Arial" panose="020B0604020202020204" pitchFamily="34" charset="0"/>
              </a:rPr>
              <a:t>Select files . . . </a:t>
            </a:r>
            <a:r>
              <a:rPr lang="en-US" sz="1600" dirty="0">
                <a:latin typeface="Arial" panose="020B0604020202020204" pitchFamily="34" charset="0"/>
                <a:cs typeface="Arial" panose="020B0604020202020204" pitchFamily="34" charset="0"/>
              </a:rPr>
              <a:t>and upload </a:t>
            </a:r>
            <a:r>
              <a:rPr lang="en-CA" sz="1600" dirty="0">
                <a:latin typeface="Arial" panose="020B0604020202020204" pitchFamily="34" charset="0"/>
                <a:cs typeface="Arial" panose="020B0604020202020204" pitchFamily="34" charset="0"/>
              </a:rPr>
              <a:t>all mandatory and supporting documentation.* Documents must be less than 15MB in size. Zip files and .exe files will not be accepted. Once you have submitted your application form you will no longer be able to delete or upload attachments.  </a:t>
            </a:r>
            <a:endParaRPr lang="en-US" sz="16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D018BDE-0018-423D-A9F4-5ABB2B4A51FB}"/>
              </a:ext>
            </a:extLst>
          </p:cNvPr>
          <p:cNvSpPr txBox="1"/>
          <p:nvPr/>
        </p:nvSpPr>
        <p:spPr>
          <a:xfrm>
            <a:off x="241157" y="5662989"/>
            <a:ext cx="11615146" cy="646331"/>
          </a:xfrm>
          <a:prstGeom prst="rect">
            <a:avLst/>
          </a:prstGeom>
          <a:noFill/>
        </p:spPr>
        <p:txBody>
          <a:bodyPr wrap="square" rtlCol="0">
            <a:spAutoFit/>
          </a:bodyPr>
          <a:lstStyle/>
          <a:p>
            <a:r>
              <a:rPr lang="en-US" dirty="0">
                <a:highlight>
                  <a:srgbClr val="FFFF00"/>
                </a:highlight>
              </a:rPr>
              <a:t>*Note: Proponents are encouraged to consult the Program Guide for information on mandatory and suggested supporting documentation as well as requested file formats. </a:t>
            </a:r>
            <a:endParaRPr lang="en-CA" dirty="0">
              <a:highlight>
                <a:srgbClr val="FFFF00"/>
              </a:highlight>
            </a:endParaRPr>
          </a:p>
        </p:txBody>
      </p:sp>
      <p:pic>
        <p:nvPicPr>
          <p:cNvPr id="5" name="Picture 4">
            <a:extLst>
              <a:ext uri="{FF2B5EF4-FFF2-40B4-BE49-F238E27FC236}">
                <a16:creationId xmlns:a16="http://schemas.microsoft.com/office/drawing/2014/main" id="{5508F5BE-0445-4939-924F-91B5D82A58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1223" y="1489676"/>
            <a:ext cx="9055013" cy="4099564"/>
          </a:xfrm>
          <a:prstGeom prst="rect">
            <a:avLst/>
          </a:prstGeom>
        </p:spPr>
      </p:pic>
    </p:spTree>
    <p:extLst>
      <p:ext uri="{BB962C8B-B14F-4D97-AF65-F5344CB8AC3E}">
        <p14:creationId xmlns:p14="http://schemas.microsoft.com/office/powerpoint/2010/main" val="11486296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C11D72-E82D-4D23-8DF7-4FE7E25B4244}"/>
              </a:ext>
            </a:extLst>
          </p:cNvPr>
          <p:cNvSpPr/>
          <p:nvPr/>
        </p:nvSpPr>
        <p:spPr>
          <a:xfrm>
            <a:off x="227348" y="476672"/>
            <a:ext cx="11737304" cy="1569660"/>
          </a:xfrm>
          <a:prstGeom prst="rect">
            <a:avLst/>
          </a:prstGeom>
        </p:spPr>
        <p:txBody>
          <a:bodyPr wrap="square">
            <a:spAutoFit/>
          </a:bodyPr>
          <a:lstStyle/>
          <a:p>
            <a:r>
              <a:rPr lang="en-CA" sz="1600" b="1" dirty="0">
                <a:solidFill>
                  <a:srgbClr val="0070C0"/>
                </a:solidFill>
                <a:latin typeface="Arial" panose="020B0604020202020204" pitchFamily="34" charset="0"/>
                <a:cs typeface="Arial" panose="020B0604020202020204" pitchFamily="34" charset="0"/>
              </a:rPr>
              <a:t>Click on the “Submission” tab and you will see the screen displayed below. You can close the form and return later to submit your application, or proceed with submitting your application. </a:t>
            </a:r>
          </a:p>
          <a:p>
            <a:endParaRPr lang="en-CA" sz="1600" b="1" dirty="0">
              <a:solidFill>
                <a:srgbClr val="0070C0"/>
              </a:solidFill>
              <a:latin typeface="Arial" panose="020B0604020202020204" pitchFamily="34" charset="0"/>
              <a:cs typeface="Arial" panose="020B0604020202020204" pitchFamily="34" charset="0"/>
            </a:endParaRPr>
          </a:p>
          <a:p>
            <a:r>
              <a:rPr lang="en-CA" sz="1600" b="1" dirty="0">
                <a:solidFill>
                  <a:srgbClr val="0070C0"/>
                </a:solidFill>
                <a:latin typeface="Arial" panose="020B0604020202020204" pitchFamily="34" charset="0"/>
                <a:cs typeface="Arial" panose="020B0604020202020204" pitchFamily="34" charset="0"/>
              </a:rPr>
              <a:t>Please see the Submitting an Infrastructure Planning Grant Application PowerPoint on the </a:t>
            </a:r>
            <a:r>
              <a:rPr lang="en-CA" sz="1600" b="1" dirty="0">
                <a:solidFill>
                  <a:srgbClr val="0070C0"/>
                </a:solidFill>
                <a:latin typeface="Arial" panose="020B0604020202020204" pitchFamily="34" charset="0"/>
                <a:cs typeface="Arial" panose="020B0604020202020204" pitchFamily="34" charset="0"/>
                <a:hlinkClick r:id="rId3"/>
              </a:rPr>
              <a:t>LGIS Training site </a:t>
            </a:r>
            <a:r>
              <a:rPr lang="en-CA" sz="1600" b="1" dirty="0">
                <a:solidFill>
                  <a:srgbClr val="0070C0"/>
                </a:solidFill>
                <a:latin typeface="Arial" panose="020B0604020202020204" pitchFamily="34" charset="0"/>
                <a:cs typeface="Arial" panose="020B0604020202020204" pitchFamily="34" charset="0"/>
              </a:rPr>
              <a:t>for instructions on how to submit your application. </a:t>
            </a:r>
          </a:p>
          <a:p>
            <a:endParaRPr lang="en-CA" sz="1600" b="1" dirty="0">
              <a:solidFill>
                <a:srgbClr val="0070C0"/>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DB1F3B5B-C969-4A43-B329-02B3B1A132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3552" y="1857726"/>
            <a:ext cx="6696744" cy="4451594"/>
          </a:xfrm>
          <a:prstGeom prst="rect">
            <a:avLst/>
          </a:prstGeom>
        </p:spPr>
      </p:pic>
    </p:spTree>
    <p:extLst>
      <p:ext uri="{BB962C8B-B14F-4D97-AF65-F5344CB8AC3E}">
        <p14:creationId xmlns:p14="http://schemas.microsoft.com/office/powerpoint/2010/main" val="30880012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4FD99-E8E2-4C8C-B484-9394A647A4A3}"/>
              </a:ext>
            </a:extLst>
          </p:cNvPr>
          <p:cNvSpPr/>
          <p:nvPr/>
        </p:nvSpPr>
        <p:spPr>
          <a:xfrm>
            <a:off x="3023616" y="3651248"/>
            <a:ext cx="6217920" cy="2456944"/>
          </a:xfrm>
          <a:prstGeom prst="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5"/>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4" name="Rectangle 3">
            <a:extLst>
              <a:ext uri="{FF2B5EF4-FFF2-40B4-BE49-F238E27FC236}">
                <a16:creationId xmlns:a16="http://schemas.microsoft.com/office/drawing/2014/main" id="{9BED5FC1-D1F7-44E8-A00F-EA6EE1056082}"/>
              </a:ext>
            </a:extLst>
          </p:cNvPr>
          <p:cNvSpPr/>
          <p:nvPr/>
        </p:nvSpPr>
        <p:spPr>
          <a:xfrm>
            <a:off x="1840992" y="2438400"/>
            <a:ext cx="8680704" cy="307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2" y="1825625"/>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4203" y="998207"/>
            <a:ext cx="2631643" cy="692481"/>
          </a:xfrm>
          <a:prstGeom prst="rect">
            <a:avLst/>
          </a:prstGeom>
        </p:spPr>
      </p:pic>
      <p:sp>
        <p:nvSpPr>
          <p:cNvPr id="7" name="Title 2">
            <a:extLst>
              <a:ext uri="{FF2B5EF4-FFF2-40B4-BE49-F238E27FC236}">
                <a16:creationId xmlns:a16="http://schemas.microsoft.com/office/drawing/2014/main" id="{FE21F756-562C-4477-A14C-D63EEF7B4BEB}"/>
              </a:ext>
            </a:extLst>
          </p:cNvPr>
          <p:cNvSpPr txBox="1">
            <a:spLocks/>
          </p:cNvSpPr>
          <p:nvPr/>
        </p:nvSpPr>
        <p:spPr>
          <a:xfrm>
            <a:off x="1742312" y="2420888"/>
            <a:ext cx="8746176" cy="3672408"/>
          </a:xfrm>
          <a:prstGeom prst="rect">
            <a:avLst/>
          </a:prstGeom>
          <a:ln w="57150">
            <a:solidFill>
              <a:schemeClr val="bg1"/>
            </a:solidFill>
          </a:ln>
          <a:effectLst>
            <a:outerShdw blurRad="50800" dist="38100" dir="2700000" algn="tl" rotWithShape="0">
              <a:prstClr val="black">
                <a:alpha val="40000"/>
              </a:prstClr>
            </a:outerShdw>
          </a:effectLst>
        </p:spPr>
        <p:txBody>
          <a:bodyPr wrap="square" lIns="0" tIns="0" rIns="0" bIns="0" anchor="t" anchorCtr="0">
            <a:noAutofit/>
            <a:scene3d>
              <a:camera prst="orthographicFront"/>
              <a:lightRig rig="balanced" dir="t">
                <a:rot lat="0" lon="0" rev="6600000"/>
              </a:lightRig>
            </a:scene3d>
            <a:sp3d extrusionH="107950">
              <a:bevelT w="25400" h="25400"/>
            </a:sp3d>
          </a:bodyPr>
          <a:lstStyle>
            <a:lvl1pPr algn="ctr" defTabSz="914400" rtl="0" eaLnBrk="1" latinLnBrk="0" hangingPunct="1">
              <a:spcBef>
                <a:spcPct val="0"/>
              </a:spcBef>
              <a:buNone/>
              <a:defRPr sz="4800" b="1" i="0" kern="1200" cap="none" spc="0">
                <a:ln>
                  <a:noFill/>
                </a:ln>
                <a:solidFill>
                  <a:srgbClr val="FDB913"/>
                </a:solidFill>
                <a:effectLst>
                  <a:outerShdw blurRad="50800" dist="50800" dir="2460000" algn="ctr" rotWithShape="0">
                    <a:schemeClr val="tx1"/>
                  </a:outerShdw>
                </a:effectLst>
                <a:latin typeface="Myriad Web Pro Condensed"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Myriad Web Pro Condensed" pitchFamily="34" charset="0"/>
                <a:ea typeface="+mj-ea"/>
                <a:cs typeface="+mj-cs"/>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LGIS Website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5">
                  <a:extLst>
                    <a:ext uri="{A12FA001-AC4F-418D-AE19-62706E023703}">
                      <ahyp:hlinkClr xmlns:ahyp="http://schemas.microsoft.com/office/drawing/2018/hyperlinkcolor" val="tx"/>
                    </a:ext>
                  </a:extLst>
                </a:hlinkClick>
              </a:rPr>
              <a:t>https://www.localgovernmentinformationsystem.gov.bc.ca/EXT/default.aspx</a:t>
            </a:r>
            <a:endPar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For access and technical assistance please contact: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Phone: (250) 953-3008*</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Email :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6">
                  <a:extLst>
                    <a:ext uri="{A12FA001-AC4F-418D-AE19-62706E023703}">
                      <ahyp:hlinkClr xmlns:ahyp="http://schemas.microsoft.com/office/drawing/2018/hyperlinkcolor" val="tx"/>
                    </a:ext>
                  </a:extLst>
                </a:hlinkClick>
              </a:rPr>
              <a:t>LGIS.AccessRequest@gov.bc.ca</a:t>
            </a:r>
            <a:r>
              <a:rPr kumimoji="0" lang="en-CA" sz="1800" b="1" i="0" u="none" strike="noStrike" kern="1200" cap="none" spc="0" normalizeH="0" baseline="0" noProof="0" dirty="0">
                <a:ln>
                  <a:noFill/>
                </a:ln>
                <a:solidFill>
                  <a:schemeClr val="bg1"/>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For program and claim assistance please contact: </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Phone: (250) </a:t>
            </a: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387-4060*</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Email : </a:t>
            </a:r>
            <a:r>
              <a:rPr kumimoji="0" lang="en-CA" sz="1800" b="1" i="0" u="none" strike="noStrike" kern="1200" cap="none" spc="0" normalizeH="0" baseline="0" noProof="0" dirty="0">
                <a:ln>
                  <a:noFill/>
                </a:ln>
                <a:solidFill>
                  <a:srgbClr val="FFC000"/>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hlinkClick r:id="rId7">
                  <a:extLst>
                    <a:ext uri="{A12FA001-AC4F-418D-AE19-62706E023703}">
                      <ahyp:hlinkClr xmlns:ahyp="http://schemas.microsoft.com/office/drawing/2018/hyperlinkcolor" val="tx"/>
                    </a:ext>
                  </a:extLst>
                </a:hlinkClick>
              </a:rPr>
              <a:t>infra@gov.bc.ca</a:t>
            </a:r>
            <a:r>
              <a:rPr kumimoji="0" lang="en-CA" sz="1800" b="1" i="0" u="none" strike="noStrike" kern="1200" cap="none" spc="0" normalizeH="0" baseline="0" noProof="0" dirty="0">
                <a:ln>
                  <a:noFill/>
                </a:ln>
                <a:solidFill>
                  <a:schemeClr val="bg1"/>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t>*Please allow response time of up to 2 business days.</a:t>
            </a: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7427894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Custo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2066</TotalTime>
  <Words>445</Words>
  <Application>Microsoft Office PowerPoint</Application>
  <PresentationFormat>Widescreen</PresentationFormat>
  <Paragraphs>45</Paragraphs>
  <Slides>9</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Myriad Web Pro Condensed</vt:lpstr>
      <vt:lpstr>Office Theme</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Province of British 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New Budget Forecast Report (BFR)</dc:title>
  <dc:creator>Grimston, Liane CSCD:EX</dc:creator>
  <cp:lastModifiedBy>Coe, Donna MAH:EX</cp:lastModifiedBy>
  <cp:revision>151</cp:revision>
  <dcterms:created xsi:type="dcterms:W3CDTF">2017-08-04T14:52:23Z</dcterms:created>
  <dcterms:modified xsi:type="dcterms:W3CDTF">2020-06-03T18:56:13Z</dcterms:modified>
</cp:coreProperties>
</file>